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24"/>
  </p:notesMasterIdLst>
  <p:sldIdLst>
    <p:sldId id="258" r:id="rId3"/>
    <p:sldId id="282" r:id="rId4"/>
    <p:sldId id="256" r:id="rId5"/>
    <p:sldId id="264" r:id="rId6"/>
    <p:sldId id="283" r:id="rId7"/>
    <p:sldId id="279" r:id="rId8"/>
    <p:sldId id="285" r:id="rId9"/>
    <p:sldId id="286" r:id="rId10"/>
    <p:sldId id="280" r:id="rId11"/>
    <p:sldId id="26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7" r:id="rId22"/>
    <p:sldId id="278" r:id="rId23"/>
  </p:sldIdLst>
  <p:sldSz cx="9144000" cy="5143500" type="screen16x9"/>
  <p:notesSz cx="6858000" cy="9144000"/>
  <p:embeddedFontLst>
    <p:embeddedFont>
      <p:font typeface="Corbel" panose="020B0503020204020204" pitchFamily="34" charset="0"/>
      <p:regular r:id="rId25"/>
      <p:bold r:id="rId26"/>
      <p:italic r:id="rId27"/>
      <p:boldItalic r:id="rId28"/>
    </p:embeddedFont>
    <p:embeddedFont>
      <p:font typeface="Garamond" panose="02020404030301010803" pitchFamily="18" charset="0"/>
      <p:regular r:id="rId29"/>
      <p:bold r:id="rId30"/>
      <p:italic r:id="rId31"/>
    </p:embeddedFont>
    <p:embeddedFont>
      <p:font typeface="Quattrocento Sans" panose="020B0502050000020003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6" roundtripDataSignature="AMtx7miCacLK5B5EG2l1LjSwkTkHv0Hy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658B9C-32A6-478A-AC43-0A70D75C98C1}">
  <a:tblStyle styleId="{FC658B9C-32A6-478A-AC43-0A70D75C98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41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56" Type="http://customschemas.google.com/relationships/presentationmetadata" Target="meta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50065865660599"/>
          <c:y val="7.6019180294770852E-2"/>
          <c:w val="0.62699665565997798"/>
          <c:h val="0.800831415303856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Sheet1!$A$34</c:f>
              <c:strCache>
                <c:ptCount val="1"/>
                <c:pt idx="0">
                  <c:v>Soil total carbon (%)</c:v>
                </c:pt>
              </c:strCache>
            </c:strRef>
          </c:tx>
          <c:invertIfNegative val="0"/>
          <c:cat>
            <c:numRef>
              <c:f>Sheet1!$B$33:$C$33</c:f>
              <c:numCache>
                <c:formatCode>General</c:formatCode>
                <c:ptCount val="2"/>
                <c:pt idx="0">
                  <c:v>1995</c:v>
                </c:pt>
                <c:pt idx="1">
                  <c:v>2019</c:v>
                </c:pt>
              </c:numCache>
            </c:numRef>
          </c:cat>
          <c:val>
            <c:numRef>
              <c:f>Sheet1!$B$34:$C$34</c:f>
              <c:numCache>
                <c:formatCode>0.0</c:formatCode>
                <c:ptCount val="2"/>
                <c:pt idx="0">
                  <c:v>2.3969999999999998</c:v>
                </c:pt>
                <c:pt idx="1">
                  <c:v>2.5802499999999999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09-4155-974F-149DD692F6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52315648"/>
        <c:axId val="193964288"/>
      </c:barChart>
      <c:catAx>
        <c:axId val="5231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193964288"/>
        <c:crosses val="autoZero"/>
        <c:auto val="1"/>
        <c:lblAlgn val="ctr"/>
        <c:lblOffset val="100"/>
        <c:noMultiLvlLbl val="0"/>
      </c:catAx>
      <c:valAx>
        <c:axId val="193964288"/>
        <c:scaling>
          <c:orientation val="minMax"/>
          <c:max val="4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52315648"/>
        <c:crosses val="autoZero"/>
        <c:crossBetween val="between"/>
        <c:majorUnit val="1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7654220641774615"/>
          <c:y val="4.7897839693115278E-2"/>
          <c:w val="0.56823071595217267"/>
          <c:h val="0.17440493705103005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50065865660599"/>
          <c:y val="5.2942257217847767E-2"/>
          <c:w val="0.61893214675599173"/>
          <c:h val="0.818780133252574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Sheet1!$A$30</c:f>
              <c:strCache>
                <c:ptCount val="1"/>
                <c:pt idx="0">
                  <c:v>Annual rice production (t/ha)</c:v>
                </c:pt>
              </c:strCache>
            </c:strRef>
          </c:tx>
          <c:invertIfNegative val="0"/>
          <c:cat>
            <c:numRef>
              <c:f>Sheet1!$B$29:$C$29</c:f>
              <c:numCache>
                <c:formatCode>General</c:formatCode>
                <c:ptCount val="2"/>
                <c:pt idx="0">
                  <c:v>1968</c:v>
                </c:pt>
                <c:pt idx="1">
                  <c:v>2017</c:v>
                </c:pt>
              </c:numCache>
            </c:numRef>
          </c:cat>
          <c:val>
            <c:numRef>
              <c:f>Sheet1!$B$30:$C$30</c:f>
              <c:numCache>
                <c:formatCode>0.0</c:formatCode>
                <c:ptCount val="2"/>
                <c:pt idx="0">
                  <c:v>16.914285714285715</c:v>
                </c:pt>
                <c:pt idx="1">
                  <c:v>16.914285714285715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1C-4CC6-99E6-1C8585D0626E}"/>
            </c:ext>
          </c:extLst>
        </c:ser>
        <c:ser>
          <c:idx val="1"/>
          <c:order val="1"/>
          <c:tx>
            <c:strRef>
              <c:f>Sheet1!$A$31</c:f>
              <c:strCache>
                <c:ptCount val="1"/>
                <c:pt idx="0">
                  <c:v>Yield gap (t/ha)</c:v>
                </c:pt>
              </c:strCache>
            </c:strRef>
          </c:tx>
          <c:invertIfNegative val="0"/>
          <c:cat>
            <c:numRef>
              <c:f>Sheet1!$B$29:$C$29</c:f>
              <c:numCache>
                <c:formatCode>General</c:formatCode>
                <c:ptCount val="2"/>
                <c:pt idx="0">
                  <c:v>1968</c:v>
                </c:pt>
                <c:pt idx="1">
                  <c:v>2017</c:v>
                </c:pt>
              </c:numCache>
            </c:numRef>
          </c:cat>
          <c:val>
            <c:numRef>
              <c:f>Sheet1!$B$31:$C$31</c:f>
              <c:numCache>
                <c:formatCode>0.0</c:formatCode>
                <c:ptCount val="2"/>
                <c:pt idx="0">
                  <c:v>11.657142857142858</c:v>
                </c:pt>
                <c:pt idx="1">
                  <c:v>6.3999999999999986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1C-4CC6-99E6-1C8585D06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52315136"/>
        <c:axId val="193968896"/>
      </c:barChart>
      <c:catAx>
        <c:axId val="5231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193968896"/>
        <c:crosses val="autoZero"/>
        <c:auto val="1"/>
        <c:lblAlgn val="ctr"/>
        <c:lblOffset val="100"/>
        <c:noMultiLvlLbl val="0"/>
      </c:catAx>
      <c:valAx>
        <c:axId val="193968896"/>
        <c:scaling>
          <c:orientation val="minMax"/>
          <c:max val="40"/>
        </c:scaling>
        <c:delete val="0"/>
        <c:axPos val="l"/>
        <c:numFmt formatCode="0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52315136"/>
        <c:crosses val="autoZero"/>
        <c:crossBetween val="between"/>
        <c:majorUnit val="10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0393833514173559"/>
          <c:y val="6.5127599434686045E-2"/>
          <c:w val="0.54846717169203407"/>
          <c:h val="0.1963739147991116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26578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Context Setting: Begin by discussing the global significance of rice as a staple crop, feeding over half the world's population.</a:t>
            </a:r>
          </a:p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4FF12-D5C8-4192-9ED4-ABF8649EC92F}" type="slidenum">
              <a:rPr lang="en-PH" smtClean="0"/>
              <a:t>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89239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Historical plots</a:t>
            </a:r>
            <a:endParaRPr/>
          </a:p>
        </p:txBody>
      </p:sp>
      <p:sp>
        <p:nvSpPr>
          <p:cNvPr id="275" name="Google Shape;27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Economic shifts,</a:t>
            </a:r>
            <a:r>
              <a:rPr lang="en-US" baseline="0" dirty="0"/>
              <a:t> </a:t>
            </a:r>
            <a:r>
              <a:rPr lang="en-US" dirty="0"/>
              <a:t>Urbanization,</a:t>
            </a:r>
            <a:r>
              <a:rPr lang="en-US" baseline="0" dirty="0"/>
              <a:t> </a:t>
            </a:r>
            <a:r>
              <a:rPr lang="en-US" dirty="0"/>
              <a:t>Climate change</a:t>
            </a:r>
            <a:r>
              <a:rPr lang="en-US" baseline="0" dirty="0"/>
              <a:t>, </a:t>
            </a:r>
            <a:r>
              <a:rPr lang="en-US" dirty="0"/>
              <a:t>Greenhouse gas,</a:t>
            </a:r>
            <a:r>
              <a:rPr lang="en-US" baseline="0" dirty="0"/>
              <a:t> </a:t>
            </a:r>
            <a:r>
              <a:rPr lang="en-US" dirty="0"/>
              <a:t>Water scarcity,</a:t>
            </a:r>
            <a:r>
              <a:rPr lang="en-US" baseline="0" dirty="0"/>
              <a:t> </a:t>
            </a:r>
            <a:r>
              <a:rPr lang="en-US" dirty="0"/>
              <a:t>Soil Health</a:t>
            </a:r>
          </a:p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4FF12-D5C8-4192-9ED4-ABF8649EC92F}" type="slidenum">
              <a:rPr lang="en-PH" smtClean="0"/>
              <a:t>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78171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4FF12-D5C8-4192-9ED4-ABF8649EC92F}" type="slidenum">
              <a:rPr lang="en-PH" smtClean="0"/>
              <a:t>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81288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6b7b1741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6b7b1741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26b7b17417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ctrTitle"/>
          </p:nvPr>
        </p:nvSpPr>
        <p:spPr>
          <a:xfrm>
            <a:off x="3647660" y="1597819"/>
            <a:ext cx="4810539" cy="1583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ubTitle" idx="1"/>
          </p:nvPr>
        </p:nvSpPr>
        <p:spPr>
          <a:xfrm>
            <a:off x="3647660" y="3257550"/>
            <a:ext cx="481054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ftr" idx="11"/>
          </p:nvPr>
        </p:nvSpPr>
        <p:spPr>
          <a:xfrm>
            <a:off x="990600" y="4888706"/>
            <a:ext cx="4953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ftr" idx="11"/>
          </p:nvPr>
        </p:nvSpPr>
        <p:spPr>
          <a:xfrm>
            <a:off x="990600" y="4888706"/>
            <a:ext cx="4953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1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7"/>
          <p:cNvSpPr txBox="1">
            <a:spLocks noGrp="1"/>
          </p:cNvSpPr>
          <p:nvPr>
            <p:ph type="title"/>
          </p:nvPr>
        </p:nvSpPr>
        <p:spPr>
          <a:xfrm>
            <a:off x="439480" y="1047750"/>
            <a:ext cx="359912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body" idx="1"/>
          </p:nvPr>
        </p:nvSpPr>
        <p:spPr>
          <a:xfrm>
            <a:off x="4191000" y="1047750"/>
            <a:ext cx="44958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7"/>
          <p:cNvSpPr txBox="1">
            <a:spLocks noGrp="1"/>
          </p:cNvSpPr>
          <p:nvPr>
            <p:ph type="ftr" idx="11"/>
          </p:nvPr>
        </p:nvSpPr>
        <p:spPr>
          <a:xfrm>
            <a:off x="990600" y="4888706"/>
            <a:ext cx="4953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1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8"/>
          <p:cNvSpPr txBox="1">
            <a:spLocks noGrp="1"/>
          </p:cNvSpPr>
          <p:nvPr>
            <p:ph type="ftr" idx="11"/>
          </p:nvPr>
        </p:nvSpPr>
        <p:spPr>
          <a:xfrm>
            <a:off x="990600" y="4888706"/>
            <a:ext cx="4953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1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9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Garamond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9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3545681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39"/>
          <p:cNvSpPr txBox="1">
            <a:spLocks noGrp="1"/>
          </p:cNvSpPr>
          <p:nvPr>
            <p:ph type="ftr" idx="11"/>
          </p:nvPr>
        </p:nvSpPr>
        <p:spPr>
          <a:xfrm>
            <a:off x="990600" y="4888706"/>
            <a:ext cx="4953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1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0"/>
          <p:cNvSpPr txBox="1">
            <a:spLocks noGrp="1"/>
          </p:cNvSpPr>
          <p:nvPr>
            <p:ph type="title"/>
          </p:nvPr>
        </p:nvSpPr>
        <p:spPr>
          <a:xfrm>
            <a:off x="439480" y="1047750"/>
            <a:ext cx="359912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body" idx="1"/>
          </p:nvPr>
        </p:nvSpPr>
        <p:spPr>
          <a:xfrm rot="5400000">
            <a:off x="4627363" y="535185"/>
            <a:ext cx="3546873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ftr" idx="11"/>
          </p:nvPr>
        </p:nvSpPr>
        <p:spPr>
          <a:xfrm>
            <a:off x="990600" y="4888706"/>
            <a:ext cx="4953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1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1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1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ftr" idx="11"/>
          </p:nvPr>
        </p:nvSpPr>
        <p:spPr>
          <a:xfrm>
            <a:off x="990600" y="4888706"/>
            <a:ext cx="4953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1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E022C-BD13-7E96-3413-7D05B9A8A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DAC2EF-915F-A8DF-0EF8-80F126CAB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278B1-7366-6FA0-98B6-7888A4887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8755-3E44-4364-8027-547A3E13460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29061-308C-D83B-4DC1-E7F9C4AF7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94EAD-5DE3-7850-5960-930B979D7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0AD2-BC80-4D60-B27D-96CED07A9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16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015C-9006-FB79-00D3-687E7FA81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7A74-D63F-839E-23F1-3BEBE5FD8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72B97-BA83-F798-6A73-8CBC44CDF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8755-3E44-4364-8027-547A3E13460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F8E0E-820C-64C2-758B-DFA6DA374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E93DE-8139-6763-C8AA-1BBD054A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0AD2-BC80-4D60-B27D-96CED07A9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86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1615E-D5EA-EC23-9472-77BECE929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6D6E2-7EF1-CB76-C89D-F8CDFE0F7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BBD4A-13F6-1D9A-43C5-4A38F86AB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8755-3E44-4364-8027-547A3E13460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68BF6-097E-3D5E-E90D-0A33136C9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D375A-4875-B5D6-44FF-854CAAF0B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0AD2-BC80-4D60-B27D-96CED07A9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76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20313-6891-C784-D38A-660FB3B4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E495F-B31A-C5B8-BC41-32189F06F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889E3-24CB-AE60-528F-B7B3A96A9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DBCD7-E3F1-7ADE-07CE-60A00E479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8755-3E44-4364-8027-547A3E13460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70297-5C62-7FFB-B3FC-11FFC71A5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53CFC-97D3-66AA-A29B-FA83218CD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0AD2-BC80-4D60-B27D-96CED07A9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8"/>
          <p:cNvSpPr txBox="1">
            <a:spLocks noGrp="1"/>
          </p:cNvSpPr>
          <p:nvPr>
            <p:ph type="ctrTitle"/>
          </p:nvPr>
        </p:nvSpPr>
        <p:spPr>
          <a:xfrm>
            <a:off x="685800" y="131445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 b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8"/>
          <p:cNvSpPr txBox="1">
            <a:spLocks noGrp="1"/>
          </p:cNvSpPr>
          <p:nvPr>
            <p:ph type="subTitle" idx="1"/>
          </p:nvPr>
        </p:nvSpPr>
        <p:spPr>
          <a:xfrm>
            <a:off x="685800" y="331470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B3508-6F48-96F4-878B-C927E79D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9E348-D320-695F-5931-2CB8DE6EA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FF38EF-C87C-FD17-8043-2FA3B3FD9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D8F162-FD59-507E-AE7C-D2230A0E5F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E26DC5-18B2-F03B-1E6B-498D2FDFD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2FBF5B-F209-76C7-7B04-72425D119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8755-3E44-4364-8027-547A3E13460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D315F-E87D-7D79-CEA8-7B735AC5F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9F5F85-8418-02A7-8EE7-DD67CB322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0AD2-BC80-4D60-B27D-96CED07A9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03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038C5-996F-04A6-1FAF-601BEF605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25819-86AB-2C46-6DE1-65B8CF2C9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8755-3E44-4364-8027-547A3E13460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10CBDC-68C7-EF44-BB53-DC8E7D534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D03C1-EA72-85D0-B205-3A765E42C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0AD2-BC80-4D60-B27D-96CED07A9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77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711630-BACA-C192-0187-27E94D7BE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8755-3E44-4364-8027-547A3E13460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CD9B1B-94AB-DD71-DC06-DACF796B9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213C3-D486-005C-C627-4B64B468A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0AD2-BC80-4D60-B27D-96CED07A9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96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6EC3C-E994-4209-728E-C0028EBEB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1A093-633B-33EA-FE3C-207FDBFE6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C1A9C7-3D22-C017-27E9-F53886E9C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24C20-2EBE-C789-CA13-CAA29A13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8755-3E44-4364-8027-547A3E13460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D68C5C-549A-42DB-0A39-DDF661A19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DD3F4-BFDE-FC45-5CFD-1A2F60E43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0AD2-BC80-4D60-B27D-96CED07A9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55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ACEBB-9E7F-C44B-70BC-E946D9E42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2B40BA-690A-066B-DFAB-9888100DA1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388D34-2708-C313-6576-7478F0A3D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81CFF-35B5-C7F2-F5AA-FDE94CB44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8755-3E44-4364-8027-547A3E13460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78A30-3A6F-94E4-E678-E2B397503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F80E6-1826-62EC-BBE5-6911803F0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0AD2-BC80-4D60-B27D-96CED07A9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52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AFCD-EBC5-FBDE-52F8-ECCAC1518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E6ED24-CFF4-8DE1-DCAF-95D0E7980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84A21-8380-5C93-282F-61D5A3525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8755-3E44-4364-8027-547A3E13460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9BC6D-D916-EF19-3115-D8AFE6ED7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F1388-DD28-9F60-03B5-99FB52651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0AD2-BC80-4D60-B27D-96CED07A9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078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A415EE-E789-9BC1-AFF4-7440B45E73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32B06-BD08-EE84-BA9C-78EDF2445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96692-37DA-F23B-2CFF-13209C52A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8755-3E44-4364-8027-547A3E13460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CFDB3-6EB1-90F1-B191-E1AE4DDD2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633FB-4908-A2F7-5BE0-B154BE08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0AD2-BC80-4D60-B27D-96CED07A9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5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9"/>
          <p:cNvSpPr txBox="1">
            <a:spLocks noGrp="1"/>
          </p:cNvSpPr>
          <p:nvPr>
            <p:ph type="title"/>
          </p:nvPr>
        </p:nvSpPr>
        <p:spPr>
          <a:xfrm>
            <a:off x="439480" y="1047750"/>
            <a:ext cx="359912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body" idx="1"/>
          </p:nvPr>
        </p:nvSpPr>
        <p:spPr>
          <a:xfrm>
            <a:off x="4114800" y="1047749"/>
            <a:ext cx="4572000" cy="3546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ftr" idx="11"/>
          </p:nvPr>
        </p:nvSpPr>
        <p:spPr>
          <a:xfrm>
            <a:off x="990600" y="4888706"/>
            <a:ext cx="4953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0"/>
          <p:cNvSpPr txBox="1">
            <a:spLocks noGrp="1"/>
          </p:cNvSpPr>
          <p:nvPr>
            <p:ph type="title"/>
          </p:nvPr>
        </p:nvSpPr>
        <p:spPr>
          <a:xfrm>
            <a:off x="439480" y="1047750"/>
            <a:ext cx="359912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1"/>
          </p:nvPr>
        </p:nvSpPr>
        <p:spPr>
          <a:xfrm>
            <a:off x="4114800" y="1047749"/>
            <a:ext cx="4572000" cy="3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65963"/>
              </a:buClr>
              <a:buSzPts val="32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079B2"/>
              </a:buClr>
              <a:buSzPts val="2800"/>
              <a:buChar char="–"/>
              <a:defRPr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2B976"/>
              </a:buClr>
              <a:buSzPts val="24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body" idx="2"/>
          </p:nvPr>
        </p:nvSpPr>
        <p:spPr>
          <a:xfrm>
            <a:off x="5943600" y="4629150"/>
            <a:ext cx="27432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262626"/>
              </a:buClr>
              <a:buSzPts val="1050"/>
              <a:buNone/>
              <a:defRPr sz="1050"/>
            </a:lvl1pPr>
            <a:lvl2pPr marL="914400" lvl="1" indent="-29845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262626"/>
              </a:buClr>
              <a:buSzPts val="1100"/>
              <a:buChar char="–"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262626"/>
              </a:buClr>
              <a:buSzPts val="1100"/>
              <a:buChar char="•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262626"/>
              </a:buClr>
              <a:buSzPts val="1100"/>
              <a:buChar char="–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262626"/>
              </a:buClr>
              <a:buSzPts val="1100"/>
              <a:buChar char="»"/>
              <a:defRPr sz="11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ftr" idx="11"/>
          </p:nvPr>
        </p:nvSpPr>
        <p:spPr>
          <a:xfrm>
            <a:off x="990600" y="4888706"/>
            <a:ext cx="4953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1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439480" y="1047750"/>
            <a:ext cx="497072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457200" y="3028951"/>
            <a:ext cx="4953000" cy="156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62626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1"/>
          <p:cNvSpPr>
            <a:spLocks noGrp="1"/>
          </p:cNvSpPr>
          <p:nvPr>
            <p:ph type="pic" idx="2"/>
          </p:nvPr>
        </p:nvSpPr>
        <p:spPr>
          <a:xfrm>
            <a:off x="5486400" y="1047750"/>
            <a:ext cx="3581400" cy="3581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7" name="Google Shape;37;p31"/>
          <p:cNvSpPr txBox="1">
            <a:spLocks noGrp="1"/>
          </p:cNvSpPr>
          <p:nvPr>
            <p:ph type="ftr" idx="11"/>
          </p:nvPr>
        </p:nvSpPr>
        <p:spPr>
          <a:xfrm>
            <a:off x="990600" y="4888706"/>
            <a:ext cx="4953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1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2"/>
          <p:cNvSpPr txBox="1">
            <a:spLocks noGrp="1"/>
          </p:cNvSpPr>
          <p:nvPr>
            <p:ph type="title"/>
          </p:nvPr>
        </p:nvSpPr>
        <p:spPr>
          <a:xfrm>
            <a:off x="439480" y="1047750"/>
            <a:ext cx="497072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body" idx="1"/>
          </p:nvPr>
        </p:nvSpPr>
        <p:spPr>
          <a:xfrm>
            <a:off x="457200" y="3028951"/>
            <a:ext cx="4953000" cy="156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62626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ftr" idx="11"/>
          </p:nvPr>
        </p:nvSpPr>
        <p:spPr>
          <a:xfrm>
            <a:off x="990600" y="4888706"/>
            <a:ext cx="4953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>
            <a:spLocks noGrp="1"/>
          </p:cNvSpPr>
          <p:nvPr>
            <p:ph type="pic" idx="2"/>
          </p:nvPr>
        </p:nvSpPr>
        <p:spPr>
          <a:xfrm>
            <a:off x="5486400" y="1047750"/>
            <a:ext cx="3581400" cy="3581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3"/>
          <p:cNvSpPr txBox="1">
            <a:spLocks noGrp="1"/>
          </p:cNvSpPr>
          <p:nvPr>
            <p:ph type="title"/>
          </p:nvPr>
        </p:nvSpPr>
        <p:spPr>
          <a:xfrm>
            <a:off x="457200" y="154305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aramon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ftr" idx="11"/>
          </p:nvPr>
        </p:nvSpPr>
        <p:spPr>
          <a:xfrm>
            <a:off x="990600" y="4888706"/>
            <a:ext cx="4953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body" idx="1"/>
          </p:nvPr>
        </p:nvSpPr>
        <p:spPr>
          <a:xfrm>
            <a:off x="457200" y="2571750"/>
            <a:ext cx="4040188" cy="1771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>
                <a:solidFill>
                  <a:schemeClr val="lt1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body" idx="2"/>
          </p:nvPr>
        </p:nvSpPr>
        <p:spPr>
          <a:xfrm>
            <a:off x="4648200" y="2571750"/>
            <a:ext cx="4040188" cy="1771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>
                <a:solidFill>
                  <a:schemeClr val="lt1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4"/>
          <p:cNvSpPr txBox="1">
            <a:spLocks noGrp="1"/>
          </p:cNvSpPr>
          <p:nvPr>
            <p:ph type="title"/>
          </p:nvPr>
        </p:nvSpPr>
        <p:spPr>
          <a:xfrm>
            <a:off x="457200" y="971550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Garamond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body" idx="1"/>
          </p:nvPr>
        </p:nvSpPr>
        <p:spPr>
          <a:xfrm>
            <a:off x="3575050" y="971550"/>
            <a:ext cx="5111750" cy="362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62626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62626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body" idx="2"/>
          </p:nvPr>
        </p:nvSpPr>
        <p:spPr>
          <a:xfrm>
            <a:off x="457201" y="1962150"/>
            <a:ext cx="3008313" cy="263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ftr" idx="11"/>
          </p:nvPr>
        </p:nvSpPr>
        <p:spPr>
          <a:xfrm>
            <a:off x="990600" y="4888706"/>
            <a:ext cx="4953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Garamond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ftr" idx="11"/>
          </p:nvPr>
        </p:nvSpPr>
        <p:spPr>
          <a:xfrm>
            <a:off x="990600" y="4888706"/>
            <a:ext cx="4953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1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439480" y="1047750"/>
            <a:ext cx="359912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Garamond"/>
              <a:buNone/>
              <a:defRPr sz="4000" b="0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4114800" y="1047749"/>
            <a:ext cx="4572000" cy="3546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ftr" idx="11"/>
          </p:nvPr>
        </p:nvSpPr>
        <p:spPr>
          <a:xfrm>
            <a:off x="990600" y="4888706"/>
            <a:ext cx="4953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1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pic>
        <p:nvPicPr>
          <p:cNvPr id="13" name="Google Shape;13;p26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2"/>
            <a:ext cx="9127269" cy="5138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6"/>
          <p:cNvPicPr preferRelativeResize="0"/>
          <p:nvPr/>
        </p:nvPicPr>
        <p:blipFill rotWithShape="1">
          <a:blip r:embed="rId18">
            <a:alphaModFix/>
          </a:blip>
          <a:srcRect r="20038"/>
          <a:stretch/>
        </p:blipFill>
        <p:spPr>
          <a:xfrm flipH="1">
            <a:off x="2" y="4131850"/>
            <a:ext cx="7298473" cy="10116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B3982D-802D-E964-3343-52F2CFBE1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A4D39-B3B2-4214-2E48-8266CCDF6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A4B03-EDB3-6728-F62C-90C2E1E968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038755-3E44-4364-8027-547A3E13460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24273-49A8-5EE9-28AC-DAE2C67869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71BBD-F7A0-528A-56D4-4DC114071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5A0AD2-BC80-4D60-B27D-96CED07A9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8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ev-static.irri.org/public/images/how-we-can-help-the-filipino-farme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0710" cy="614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</a:rPr>
              <a:t>Rice feeds over half the world</a:t>
            </a:r>
            <a:endParaRPr lang="en-PH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8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6b7b174174_0_0"/>
          <p:cNvSpPr txBox="1">
            <a:spLocks noGrp="1"/>
          </p:cNvSpPr>
          <p:nvPr>
            <p:ph type="title"/>
          </p:nvPr>
        </p:nvSpPr>
        <p:spPr>
          <a:xfrm>
            <a:off x="439480" y="1047750"/>
            <a:ext cx="3599100" cy="1905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26b7b174174_0_0"/>
          <p:cNvSpPr txBox="1">
            <a:spLocks noGrp="1"/>
          </p:cNvSpPr>
          <p:nvPr>
            <p:ph type="body" idx="1"/>
          </p:nvPr>
        </p:nvSpPr>
        <p:spPr>
          <a:xfrm>
            <a:off x="4114800" y="1047749"/>
            <a:ext cx="4572000" cy="354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39020" y="-2014304"/>
            <a:ext cx="5586849" cy="872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"/>
          <p:cNvSpPr txBox="1">
            <a:spLocks noGrp="1"/>
          </p:cNvSpPr>
          <p:nvPr>
            <p:ph type="body" idx="1"/>
          </p:nvPr>
        </p:nvSpPr>
        <p:spPr>
          <a:xfrm>
            <a:off x="2753474" y="210405"/>
            <a:ext cx="6221002" cy="3546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Determine the effect of continuous triple rice cropping </a:t>
            </a:r>
            <a:r>
              <a:rPr lang="en-US" sz="1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trends in crop productivity and sustainability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rice production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Assess the effect of continuous triple rice cropping on </a:t>
            </a:r>
            <a:r>
              <a:rPr lang="en-US" sz="1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soil parameters and trends in indigenous N supplying capacity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as determined from the yield and N uptake of rice in plots receiving no N fertilizer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Assess the long term </a:t>
            </a:r>
            <a:r>
              <a:rPr lang="en-US" sz="1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trends in the gap between potential yields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as determined by germplasm and climate conditions, and the actual attained yield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Determine the </a:t>
            </a:r>
            <a:r>
              <a:rPr lang="en-US" sz="1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trends in N response and N use efficiencies 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affected by variety and season.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sp>
        <p:nvSpPr>
          <p:cNvPr id="265" name="Google Shape;265;p10"/>
          <p:cNvSpPr txBox="1"/>
          <p:nvPr/>
        </p:nvSpPr>
        <p:spPr>
          <a:xfrm>
            <a:off x="215757" y="1047750"/>
            <a:ext cx="2753474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Garamond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Long term continuous cropping experiment (LTCCE)</a:t>
            </a:r>
            <a:endParaRPr sz="5400" b="0" i="0" u="none" strike="noStrike" cap="none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1"/>
          <p:cNvSpPr txBox="1">
            <a:spLocks noGrp="1"/>
          </p:cNvSpPr>
          <p:nvPr>
            <p:ph type="title"/>
          </p:nvPr>
        </p:nvSpPr>
        <p:spPr>
          <a:xfrm>
            <a:off x="305922" y="1079281"/>
            <a:ext cx="2753474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Long term continuous cropping experiment (LTCCE)</a:t>
            </a:r>
            <a:endParaRPr sz="5400"/>
          </a:p>
        </p:txBody>
      </p:sp>
      <p:sp>
        <p:nvSpPr>
          <p:cNvPr id="271" name="Google Shape;271;p11"/>
          <p:cNvSpPr txBox="1">
            <a:spLocks noGrp="1"/>
          </p:cNvSpPr>
          <p:nvPr>
            <p:ph type="body" idx="1"/>
          </p:nvPr>
        </p:nvSpPr>
        <p:spPr>
          <a:xfrm>
            <a:off x="2953407" y="242762"/>
            <a:ext cx="6190593" cy="3546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Year started:  </a:t>
            </a:r>
            <a:r>
              <a:rPr lang="en-US" sz="18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1962 early wet season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Number of crops/season: </a:t>
            </a:r>
            <a:r>
              <a:rPr lang="en-US" sz="18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3 crops per year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Seasons:           </a:t>
            </a:r>
            <a:r>
              <a:rPr lang="en-US" sz="18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Dry season (Jan-May)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18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	     Early wet season (June-Aug)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18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	     Late wet season (Sept-Dec)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Experimental Design: </a:t>
            </a:r>
            <a:r>
              <a:rPr lang="en-US" sz="18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Split-split plot (1968 DS -1990 LWS)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18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Split plot (1991 DS – present)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Main plot: </a:t>
            </a:r>
            <a:r>
              <a:rPr lang="en-US" sz="18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Fertilizer rates (F1-F4)</a:t>
            </a:r>
            <a:endParaRPr sz="80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Subplot: </a:t>
            </a:r>
            <a:r>
              <a:rPr lang="en-US" sz="18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Variety (V1-V6)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Sub sub-plot: </a:t>
            </a:r>
            <a:r>
              <a:rPr lang="en-US" sz="18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Crop establishment (1968 DS -1990 LWS)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Replicates: </a:t>
            </a:r>
            <a:r>
              <a:rPr lang="en-US" sz="18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7" name="Google Shape;277;p12"/>
          <p:cNvCxnSpPr/>
          <p:nvPr/>
        </p:nvCxnSpPr>
        <p:spPr>
          <a:xfrm rot="-5400000">
            <a:off x="-2071643" y="2591611"/>
            <a:ext cx="4937760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8" name="Google Shape;278;p12"/>
          <p:cNvSpPr/>
          <p:nvPr/>
        </p:nvSpPr>
        <p:spPr>
          <a:xfrm rot="-5400000">
            <a:off x="-964912" y="2890392"/>
            <a:ext cx="34290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Plot size: 	Main plot: 25 m x 25 m = 625 m2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Sub plot size: 69.44 m2	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12"/>
          <p:cNvPicPr preferRelativeResize="0"/>
          <p:nvPr/>
        </p:nvPicPr>
        <p:blipFill rotWithShape="1">
          <a:blip r:embed="rId3">
            <a:alphaModFix/>
          </a:blip>
          <a:srcRect l="12381" r="26960"/>
          <a:stretch/>
        </p:blipFill>
        <p:spPr>
          <a:xfrm rot="10800000">
            <a:off x="1143000" y="0"/>
            <a:ext cx="70104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2"/>
          <p:cNvSpPr/>
          <p:nvPr/>
        </p:nvSpPr>
        <p:spPr>
          <a:xfrm>
            <a:off x="1228931" y="89496"/>
            <a:ext cx="6838543" cy="4939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2"/>
          <p:cNvSpPr/>
          <p:nvPr/>
        </p:nvSpPr>
        <p:spPr>
          <a:xfrm>
            <a:off x="2921543" y="482158"/>
            <a:ext cx="29183" cy="84815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2"/>
          <p:cNvSpPr/>
          <p:nvPr/>
        </p:nvSpPr>
        <p:spPr>
          <a:xfrm>
            <a:off x="4633611" y="482158"/>
            <a:ext cx="29183" cy="84815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2"/>
          <p:cNvSpPr/>
          <p:nvPr/>
        </p:nvSpPr>
        <p:spPr>
          <a:xfrm>
            <a:off x="6345677" y="482158"/>
            <a:ext cx="29183" cy="84815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2"/>
          <p:cNvSpPr/>
          <p:nvPr/>
        </p:nvSpPr>
        <p:spPr>
          <a:xfrm>
            <a:off x="2921543" y="1715122"/>
            <a:ext cx="29183" cy="84815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2"/>
          <p:cNvSpPr/>
          <p:nvPr/>
        </p:nvSpPr>
        <p:spPr>
          <a:xfrm>
            <a:off x="4633611" y="1715122"/>
            <a:ext cx="29183" cy="84815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2"/>
          <p:cNvSpPr/>
          <p:nvPr/>
        </p:nvSpPr>
        <p:spPr>
          <a:xfrm>
            <a:off x="6345677" y="1715122"/>
            <a:ext cx="29183" cy="84815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2"/>
          <p:cNvSpPr/>
          <p:nvPr/>
        </p:nvSpPr>
        <p:spPr>
          <a:xfrm>
            <a:off x="2921543" y="2948084"/>
            <a:ext cx="29183" cy="84815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2"/>
          <p:cNvSpPr/>
          <p:nvPr/>
        </p:nvSpPr>
        <p:spPr>
          <a:xfrm>
            <a:off x="4633611" y="2948084"/>
            <a:ext cx="29183" cy="84815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2"/>
          <p:cNvSpPr/>
          <p:nvPr/>
        </p:nvSpPr>
        <p:spPr>
          <a:xfrm>
            <a:off x="6345677" y="2948084"/>
            <a:ext cx="29183" cy="84815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2"/>
          <p:cNvSpPr/>
          <p:nvPr/>
        </p:nvSpPr>
        <p:spPr>
          <a:xfrm>
            <a:off x="2921543" y="4181047"/>
            <a:ext cx="29183" cy="84815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2"/>
          <p:cNvSpPr/>
          <p:nvPr/>
        </p:nvSpPr>
        <p:spPr>
          <a:xfrm>
            <a:off x="4633611" y="4181047"/>
            <a:ext cx="29183" cy="84815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2"/>
          <p:cNvSpPr/>
          <p:nvPr/>
        </p:nvSpPr>
        <p:spPr>
          <a:xfrm>
            <a:off x="6345677" y="4181047"/>
            <a:ext cx="29183" cy="84815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3" name="Google Shape;293;p12"/>
          <p:cNvGrpSpPr/>
          <p:nvPr/>
        </p:nvGrpSpPr>
        <p:grpSpPr>
          <a:xfrm>
            <a:off x="1258114" y="742950"/>
            <a:ext cx="6443129" cy="4303381"/>
            <a:chOff x="1258113" y="990600"/>
            <a:chExt cx="6443129" cy="5737841"/>
          </a:xfrm>
        </p:grpSpPr>
        <p:grpSp>
          <p:nvGrpSpPr>
            <p:cNvPr id="294" name="Google Shape;294;p12"/>
            <p:cNvGrpSpPr/>
            <p:nvPr/>
          </p:nvGrpSpPr>
          <p:grpSpPr>
            <a:xfrm>
              <a:off x="1258113" y="990600"/>
              <a:ext cx="6391249" cy="779760"/>
              <a:chOff x="1258113" y="990600"/>
              <a:chExt cx="6391249" cy="779760"/>
            </a:xfrm>
          </p:grpSpPr>
          <p:sp>
            <p:nvSpPr>
              <p:cNvPr id="295" name="Google Shape;295;p12"/>
              <p:cNvSpPr/>
              <p:nvPr/>
            </p:nvSpPr>
            <p:spPr>
              <a:xfrm>
                <a:off x="1258113" y="1061719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V2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2"/>
              <p:cNvSpPr/>
              <p:nvPr/>
            </p:nvSpPr>
            <p:spPr>
              <a:xfrm>
                <a:off x="1822317" y="1061719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V1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2"/>
              <p:cNvSpPr/>
              <p:nvPr/>
            </p:nvSpPr>
            <p:spPr>
              <a:xfrm>
                <a:off x="2386521" y="1061719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V3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2"/>
              <p:cNvSpPr/>
              <p:nvPr/>
            </p:nvSpPr>
            <p:spPr>
              <a:xfrm>
                <a:off x="2970180" y="1061719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V3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2"/>
              <p:cNvSpPr/>
              <p:nvPr/>
            </p:nvSpPr>
            <p:spPr>
              <a:xfrm>
                <a:off x="3534384" y="1061719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V1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12"/>
              <p:cNvSpPr/>
              <p:nvPr/>
            </p:nvSpPr>
            <p:spPr>
              <a:xfrm>
                <a:off x="4098589" y="1061719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V2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12"/>
              <p:cNvSpPr/>
              <p:nvPr/>
            </p:nvSpPr>
            <p:spPr>
              <a:xfrm>
                <a:off x="4682248" y="1061719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V1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12"/>
              <p:cNvSpPr/>
              <p:nvPr/>
            </p:nvSpPr>
            <p:spPr>
              <a:xfrm>
                <a:off x="5246452" y="1061719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V3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12"/>
              <p:cNvSpPr/>
              <p:nvPr/>
            </p:nvSpPr>
            <p:spPr>
              <a:xfrm>
                <a:off x="5810656" y="1061719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V2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12"/>
              <p:cNvSpPr/>
              <p:nvPr/>
            </p:nvSpPr>
            <p:spPr>
              <a:xfrm>
                <a:off x="6394316" y="990600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V2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2"/>
              <p:cNvSpPr/>
              <p:nvPr/>
            </p:nvSpPr>
            <p:spPr>
              <a:xfrm>
                <a:off x="6958520" y="990600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V1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12"/>
              <p:cNvSpPr/>
              <p:nvPr/>
            </p:nvSpPr>
            <p:spPr>
              <a:xfrm>
                <a:off x="7522724" y="990600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V3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12"/>
              <p:cNvSpPr/>
              <p:nvPr/>
            </p:nvSpPr>
            <p:spPr>
              <a:xfrm>
                <a:off x="1258113" y="1606212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V6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12"/>
              <p:cNvSpPr/>
              <p:nvPr/>
            </p:nvSpPr>
            <p:spPr>
              <a:xfrm>
                <a:off x="1822317" y="1606212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V5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12"/>
              <p:cNvSpPr/>
              <p:nvPr/>
            </p:nvSpPr>
            <p:spPr>
              <a:xfrm>
                <a:off x="2386521" y="1606212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V4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12"/>
              <p:cNvSpPr/>
              <p:nvPr/>
            </p:nvSpPr>
            <p:spPr>
              <a:xfrm>
                <a:off x="2970180" y="1606212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V5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12"/>
              <p:cNvSpPr/>
              <p:nvPr/>
            </p:nvSpPr>
            <p:spPr>
              <a:xfrm>
                <a:off x="3534384" y="1606212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V6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12"/>
              <p:cNvSpPr/>
              <p:nvPr/>
            </p:nvSpPr>
            <p:spPr>
              <a:xfrm>
                <a:off x="4098589" y="1606212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V4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2"/>
              <p:cNvSpPr/>
              <p:nvPr/>
            </p:nvSpPr>
            <p:spPr>
              <a:xfrm>
                <a:off x="4682248" y="1606212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V5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2"/>
              <p:cNvSpPr/>
              <p:nvPr/>
            </p:nvSpPr>
            <p:spPr>
              <a:xfrm>
                <a:off x="5246452" y="1606212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V6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2"/>
              <p:cNvSpPr/>
              <p:nvPr/>
            </p:nvSpPr>
            <p:spPr>
              <a:xfrm>
                <a:off x="5810656" y="1606212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V4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2"/>
              <p:cNvSpPr/>
              <p:nvPr/>
            </p:nvSpPr>
            <p:spPr>
              <a:xfrm>
                <a:off x="6394316" y="1524000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V6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2"/>
              <p:cNvSpPr/>
              <p:nvPr/>
            </p:nvSpPr>
            <p:spPr>
              <a:xfrm>
                <a:off x="6958520" y="1524000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V4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2"/>
              <p:cNvSpPr/>
              <p:nvPr/>
            </p:nvSpPr>
            <p:spPr>
              <a:xfrm>
                <a:off x="7522724" y="1524000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V5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9" name="Google Shape;319;p12"/>
            <p:cNvGrpSpPr/>
            <p:nvPr/>
          </p:nvGrpSpPr>
          <p:grpSpPr>
            <a:xfrm>
              <a:off x="1258113" y="2705669"/>
              <a:ext cx="6391249" cy="708641"/>
              <a:chOff x="1258113" y="2705669"/>
              <a:chExt cx="6391249" cy="708641"/>
            </a:xfrm>
          </p:grpSpPr>
          <p:sp>
            <p:nvSpPr>
              <p:cNvPr id="320" name="Google Shape;320;p12"/>
              <p:cNvSpPr/>
              <p:nvPr/>
            </p:nvSpPr>
            <p:spPr>
              <a:xfrm>
                <a:off x="1258113" y="2705669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V3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12"/>
              <p:cNvSpPr/>
              <p:nvPr/>
            </p:nvSpPr>
            <p:spPr>
              <a:xfrm>
                <a:off x="1822317" y="2705669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V1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12"/>
              <p:cNvSpPr/>
              <p:nvPr/>
            </p:nvSpPr>
            <p:spPr>
              <a:xfrm>
                <a:off x="2386521" y="2705669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V2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12"/>
              <p:cNvSpPr/>
              <p:nvPr/>
            </p:nvSpPr>
            <p:spPr>
              <a:xfrm>
                <a:off x="2970181" y="2705669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V1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12"/>
              <p:cNvSpPr/>
              <p:nvPr/>
            </p:nvSpPr>
            <p:spPr>
              <a:xfrm>
                <a:off x="3534385" y="2705669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V2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12"/>
              <p:cNvSpPr/>
              <p:nvPr/>
            </p:nvSpPr>
            <p:spPr>
              <a:xfrm>
                <a:off x="4098589" y="2705669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V3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12"/>
              <p:cNvSpPr/>
              <p:nvPr/>
            </p:nvSpPr>
            <p:spPr>
              <a:xfrm>
                <a:off x="4682248" y="2705669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V3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12"/>
              <p:cNvSpPr/>
              <p:nvPr/>
            </p:nvSpPr>
            <p:spPr>
              <a:xfrm>
                <a:off x="5246452" y="2705669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V2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12"/>
              <p:cNvSpPr/>
              <p:nvPr/>
            </p:nvSpPr>
            <p:spPr>
              <a:xfrm>
                <a:off x="5810656" y="2705669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V1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12"/>
              <p:cNvSpPr/>
              <p:nvPr/>
            </p:nvSpPr>
            <p:spPr>
              <a:xfrm>
                <a:off x="6394316" y="2705669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V1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12"/>
              <p:cNvSpPr/>
              <p:nvPr/>
            </p:nvSpPr>
            <p:spPr>
              <a:xfrm>
                <a:off x="6958520" y="2705669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V3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12"/>
              <p:cNvSpPr/>
              <p:nvPr/>
            </p:nvSpPr>
            <p:spPr>
              <a:xfrm>
                <a:off x="7522724" y="2705669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V2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2"/>
              <p:cNvSpPr/>
              <p:nvPr/>
            </p:nvSpPr>
            <p:spPr>
              <a:xfrm>
                <a:off x="1258113" y="3250162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V6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2"/>
              <p:cNvSpPr/>
              <p:nvPr/>
            </p:nvSpPr>
            <p:spPr>
              <a:xfrm>
                <a:off x="1822317" y="3250162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V4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2"/>
              <p:cNvSpPr/>
              <p:nvPr/>
            </p:nvSpPr>
            <p:spPr>
              <a:xfrm>
                <a:off x="2386521" y="3250162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V5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2"/>
              <p:cNvSpPr/>
              <p:nvPr/>
            </p:nvSpPr>
            <p:spPr>
              <a:xfrm>
                <a:off x="2970181" y="3250162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V5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2"/>
              <p:cNvSpPr/>
              <p:nvPr/>
            </p:nvSpPr>
            <p:spPr>
              <a:xfrm>
                <a:off x="3534385" y="3250162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V6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2"/>
              <p:cNvSpPr/>
              <p:nvPr/>
            </p:nvSpPr>
            <p:spPr>
              <a:xfrm>
                <a:off x="4098589" y="3250162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V4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2"/>
              <p:cNvSpPr/>
              <p:nvPr/>
            </p:nvSpPr>
            <p:spPr>
              <a:xfrm>
                <a:off x="4682248" y="3250162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V5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2"/>
              <p:cNvSpPr/>
              <p:nvPr/>
            </p:nvSpPr>
            <p:spPr>
              <a:xfrm>
                <a:off x="5246452" y="3250162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V4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2"/>
              <p:cNvSpPr/>
              <p:nvPr/>
            </p:nvSpPr>
            <p:spPr>
              <a:xfrm>
                <a:off x="5810656" y="3250162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V6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2"/>
              <p:cNvSpPr/>
              <p:nvPr/>
            </p:nvSpPr>
            <p:spPr>
              <a:xfrm>
                <a:off x="6394316" y="3250162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V4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2"/>
              <p:cNvSpPr/>
              <p:nvPr/>
            </p:nvSpPr>
            <p:spPr>
              <a:xfrm>
                <a:off x="6958520" y="3250162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V6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2"/>
              <p:cNvSpPr/>
              <p:nvPr/>
            </p:nvSpPr>
            <p:spPr>
              <a:xfrm>
                <a:off x="7522724" y="3250162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V5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4" name="Google Shape;344;p12"/>
            <p:cNvGrpSpPr/>
            <p:nvPr/>
          </p:nvGrpSpPr>
          <p:grpSpPr>
            <a:xfrm>
              <a:off x="1258113" y="4349620"/>
              <a:ext cx="6413251" cy="708641"/>
              <a:chOff x="1258113" y="4349620"/>
              <a:chExt cx="6413251" cy="708641"/>
            </a:xfrm>
          </p:grpSpPr>
          <p:sp>
            <p:nvSpPr>
              <p:cNvPr id="345" name="Google Shape;345;p12"/>
              <p:cNvSpPr/>
              <p:nvPr/>
            </p:nvSpPr>
            <p:spPr>
              <a:xfrm>
                <a:off x="1258113" y="4436708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V1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12"/>
              <p:cNvSpPr/>
              <p:nvPr/>
            </p:nvSpPr>
            <p:spPr>
              <a:xfrm>
                <a:off x="1822317" y="4436708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V3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12"/>
              <p:cNvSpPr/>
              <p:nvPr/>
            </p:nvSpPr>
            <p:spPr>
              <a:xfrm>
                <a:off x="2386521" y="4436708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V2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12"/>
              <p:cNvSpPr/>
              <p:nvPr/>
            </p:nvSpPr>
            <p:spPr>
              <a:xfrm>
                <a:off x="3002839" y="4414936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V1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12"/>
              <p:cNvSpPr/>
              <p:nvPr/>
            </p:nvSpPr>
            <p:spPr>
              <a:xfrm>
                <a:off x="3567043" y="4414936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V3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12"/>
              <p:cNvSpPr/>
              <p:nvPr/>
            </p:nvSpPr>
            <p:spPr>
              <a:xfrm>
                <a:off x="4131247" y="4414936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V2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2"/>
              <p:cNvSpPr/>
              <p:nvPr/>
            </p:nvSpPr>
            <p:spPr>
              <a:xfrm>
                <a:off x="4682248" y="4349620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V3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2"/>
              <p:cNvSpPr/>
              <p:nvPr/>
            </p:nvSpPr>
            <p:spPr>
              <a:xfrm>
                <a:off x="5246452" y="4349620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V1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12"/>
              <p:cNvSpPr/>
              <p:nvPr/>
            </p:nvSpPr>
            <p:spPr>
              <a:xfrm>
                <a:off x="5810656" y="4349620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V2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12"/>
              <p:cNvSpPr/>
              <p:nvPr/>
            </p:nvSpPr>
            <p:spPr>
              <a:xfrm>
                <a:off x="6394316" y="4349620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V3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12"/>
              <p:cNvSpPr/>
              <p:nvPr/>
            </p:nvSpPr>
            <p:spPr>
              <a:xfrm>
                <a:off x="6958520" y="4349620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V2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12"/>
              <p:cNvSpPr/>
              <p:nvPr/>
            </p:nvSpPr>
            <p:spPr>
              <a:xfrm>
                <a:off x="7522724" y="4349620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V1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12"/>
              <p:cNvSpPr/>
              <p:nvPr/>
            </p:nvSpPr>
            <p:spPr>
              <a:xfrm>
                <a:off x="1258113" y="4894113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V5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12"/>
              <p:cNvSpPr/>
              <p:nvPr/>
            </p:nvSpPr>
            <p:spPr>
              <a:xfrm>
                <a:off x="1822317" y="4894113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V6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2"/>
              <p:cNvSpPr/>
              <p:nvPr/>
            </p:nvSpPr>
            <p:spPr>
              <a:xfrm>
                <a:off x="2386521" y="4894113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V4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12"/>
              <p:cNvSpPr/>
              <p:nvPr/>
            </p:nvSpPr>
            <p:spPr>
              <a:xfrm>
                <a:off x="2970181" y="4894113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V4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12"/>
              <p:cNvSpPr/>
              <p:nvPr/>
            </p:nvSpPr>
            <p:spPr>
              <a:xfrm>
                <a:off x="3534385" y="4894113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V6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12"/>
              <p:cNvSpPr/>
              <p:nvPr/>
            </p:nvSpPr>
            <p:spPr>
              <a:xfrm>
                <a:off x="4098589" y="4894113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V5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12"/>
              <p:cNvSpPr/>
              <p:nvPr/>
            </p:nvSpPr>
            <p:spPr>
              <a:xfrm>
                <a:off x="4682248" y="4894113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V6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12"/>
              <p:cNvSpPr/>
              <p:nvPr/>
            </p:nvSpPr>
            <p:spPr>
              <a:xfrm>
                <a:off x="5246452" y="4894113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V4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12"/>
              <p:cNvSpPr/>
              <p:nvPr/>
            </p:nvSpPr>
            <p:spPr>
              <a:xfrm>
                <a:off x="5810656" y="4894113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V5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12"/>
              <p:cNvSpPr/>
              <p:nvPr/>
            </p:nvSpPr>
            <p:spPr>
              <a:xfrm>
                <a:off x="6416318" y="4876800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V6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12"/>
              <p:cNvSpPr/>
              <p:nvPr/>
            </p:nvSpPr>
            <p:spPr>
              <a:xfrm>
                <a:off x="6980522" y="4876800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V5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12"/>
              <p:cNvSpPr/>
              <p:nvPr/>
            </p:nvSpPr>
            <p:spPr>
              <a:xfrm>
                <a:off x="7544726" y="4876800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V4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9" name="Google Shape;369;p12"/>
            <p:cNvGrpSpPr/>
            <p:nvPr/>
          </p:nvGrpSpPr>
          <p:grpSpPr>
            <a:xfrm>
              <a:off x="1264596" y="5943600"/>
              <a:ext cx="6436646" cy="784841"/>
              <a:chOff x="1264596" y="5943600"/>
              <a:chExt cx="6436646" cy="784841"/>
            </a:xfrm>
          </p:grpSpPr>
          <p:sp>
            <p:nvSpPr>
              <p:cNvPr id="370" name="Google Shape;370;p12"/>
              <p:cNvSpPr/>
              <p:nvPr/>
            </p:nvSpPr>
            <p:spPr>
              <a:xfrm>
                <a:off x="1264596" y="6019800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V3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12"/>
              <p:cNvSpPr/>
              <p:nvPr/>
            </p:nvSpPr>
            <p:spPr>
              <a:xfrm>
                <a:off x="1828800" y="6019800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V2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12"/>
              <p:cNvSpPr/>
              <p:nvPr/>
            </p:nvSpPr>
            <p:spPr>
              <a:xfrm>
                <a:off x="2393004" y="6019800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V1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12"/>
              <p:cNvSpPr/>
              <p:nvPr/>
            </p:nvSpPr>
            <p:spPr>
              <a:xfrm>
                <a:off x="1264596" y="6564293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V4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12"/>
              <p:cNvSpPr/>
              <p:nvPr/>
            </p:nvSpPr>
            <p:spPr>
              <a:xfrm>
                <a:off x="1828800" y="6564293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V6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12"/>
              <p:cNvSpPr/>
              <p:nvPr/>
            </p:nvSpPr>
            <p:spPr>
              <a:xfrm>
                <a:off x="2393004" y="6564293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V5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12"/>
              <p:cNvSpPr/>
              <p:nvPr/>
            </p:nvSpPr>
            <p:spPr>
              <a:xfrm>
                <a:off x="2986392" y="6019800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V3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12"/>
              <p:cNvSpPr/>
              <p:nvPr/>
            </p:nvSpPr>
            <p:spPr>
              <a:xfrm>
                <a:off x="3550596" y="6019800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V1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12"/>
              <p:cNvSpPr/>
              <p:nvPr/>
            </p:nvSpPr>
            <p:spPr>
              <a:xfrm>
                <a:off x="4114800" y="6019800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V2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12"/>
              <p:cNvSpPr/>
              <p:nvPr/>
            </p:nvSpPr>
            <p:spPr>
              <a:xfrm>
                <a:off x="2986392" y="6564293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V6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12"/>
              <p:cNvSpPr/>
              <p:nvPr/>
            </p:nvSpPr>
            <p:spPr>
              <a:xfrm>
                <a:off x="3550596" y="6564293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V4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12"/>
              <p:cNvSpPr/>
              <p:nvPr/>
            </p:nvSpPr>
            <p:spPr>
              <a:xfrm>
                <a:off x="4114800" y="6564293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V5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12"/>
              <p:cNvSpPr/>
              <p:nvPr/>
            </p:nvSpPr>
            <p:spPr>
              <a:xfrm>
                <a:off x="4693596" y="5943600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V1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12"/>
              <p:cNvSpPr/>
              <p:nvPr/>
            </p:nvSpPr>
            <p:spPr>
              <a:xfrm>
                <a:off x="5257800" y="5943600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V3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12"/>
              <p:cNvSpPr/>
              <p:nvPr/>
            </p:nvSpPr>
            <p:spPr>
              <a:xfrm>
                <a:off x="5822004" y="5943600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V2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12"/>
              <p:cNvSpPr/>
              <p:nvPr/>
            </p:nvSpPr>
            <p:spPr>
              <a:xfrm>
                <a:off x="4693596" y="6488093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V4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12"/>
              <p:cNvSpPr/>
              <p:nvPr/>
            </p:nvSpPr>
            <p:spPr>
              <a:xfrm>
                <a:off x="5257800" y="6488093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V6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12"/>
              <p:cNvSpPr/>
              <p:nvPr/>
            </p:nvSpPr>
            <p:spPr>
              <a:xfrm>
                <a:off x="5822004" y="6488093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V5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12"/>
              <p:cNvSpPr/>
              <p:nvPr/>
            </p:nvSpPr>
            <p:spPr>
              <a:xfrm>
                <a:off x="6446196" y="5943600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V1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12"/>
              <p:cNvSpPr/>
              <p:nvPr/>
            </p:nvSpPr>
            <p:spPr>
              <a:xfrm>
                <a:off x="7010400" y="5943600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V2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12"/>
              <p:cNvSpPr/>
              <p:nvPr/>
            </p:nvSpPr>
            <p:spPr>
              <a:xfrm>
                <a:off x="7574604" y="5943600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V3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12"/>
              <p:cNvSpPr/>
              <p:nvPr/>
            </p:nvSpPr>
            <p:spPr>
              <a:xfrm>
                <a:off x="6446196" y="6488093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V6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12"/>
              <p:cNvSpPr/>
              <p:nvPr/>
            </p:nvSpPr>
            <p:spPr>
              <a:xfrm>
                <a:off x="7010400" y="6488093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V5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12"/>
              <p:cNvSpPr/>
              <p:nvPr/>
            </p:nvSpPr>
            <p:spPr>
              <a:xfrm>
                <a:off x="7574604" y="6488093"/>
                <a:ext cx="126638" cy="164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V4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4" name="Google Shape;394;p12"/>
          <p:cNvGrpSpPr/>
          <p:nvPr/>
        </p:nvGrpSpPr>
        <p:grpSpPr>
          <a:xfrm>
            <a:off x="1212451" y="491926"/>
            <a:ext cx="6776975" cy="4545956"/>
            <a:chOff x="1212450" y="655900"/>
            <a:chExt cx="6776975" cy="6061275"/>
          </a:xfrm>
        </p:grpSpPr>
        <p:sp>
          <p:nvSpPr>
            <p:cNvPr id="395" name="Google Shape;395;p12"/>
            <p:cNvSpPr/>
            <p:nvPr/>
          </p:nvSpPr>
          <p:spPr>
            <a:xfrm>
              <a:off x="1977959" y="841828"/>
              <a:ext cx="238848" cy="328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1600"/>
                <a:buFont typeface="Arial"/>
                <a:buNone/>
              </a:pPr>
              <a:r>
                <a:rPr lang="en-US" sz="1600" b="1" i="1" u="none" strike="noStrike" cap="none">
                  <a:solidFill>
                    <a:srgbClr val="00FF00"/>
                  </a:solidFill>
                  <a:latin typeface="Arial"/>
                  <a:ea typeface="Arial"/>
                  <a:cs typeface="Arial"/>
                  <a:sym typeface="Arial"/>
                </a:rPr>
                <a:t>F3</a:t>
              </a:r>
              <a:endParaRPr sz="16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2"/>
            <p:cNvSpPr/>
            <p:nvPr/>
          </p:nvSpPr>
          <p:spPr>
            <a:xfrm>
              <a:off x="3690027" y="841828"/>
              <a:ext cx="238848" cy="328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1600"/>
                <a:buFont typeface="Arial"/>
                <a:buNone/>
              </a:pPr>
              <a:r>
                <a:rPr lang="en-US" sz="1600" b="1" i="1" u="none" strike="noStrike" cap="none">
                  <a:solidFill>
                    <a:srgbClr val="00FF00"/>
                  </a:solidFill>
                  <a:latin typeface="Arial"/>
                  <a:ea typeface="Arial"/>
                  <a:cs typeface="Arial"/>
                  <a:sym typeface="Arial"/>
                </a:rPr>
                <a:t>F4</a:t>
              </a:r>
              <a:endParaRPr sz="16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2"/>
            <p:cNvSpPr/>
            <p:nvPr/>
          </p:nvSpPr>
          <p:spPr>
            <a:xfrm>
              <a:off x="5402095" y="841828"/>
              <a:ext cx="238848" cy="328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1600"/>
                <a:buFont typeface="Arial"/>
                <a:buNone/>
              </a:pPr>
              <a:r>
                <a:rPr lang="en-US" sz="1600" b="1" i="1" u="none" strike="noStrike" cap="none">
                  <a:solidFill>
                    <a:srgbClr val="00FF00"/>
                  </a:solidFill>
                  <a:latin typeface="Arial"/>
                  <a:ea typeface="Arial"/>
                  <a:cs typeface="Arial"/>
                  <a:sym typeface="Arial"/>
                </a:rPr>
                <a:t>F1</a:t>
              </a:r>
              <a:endParaRPr sz="16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2"/>
            <p:cNvSpPr/>
            <p:nvPr/>
          </p:nvSpPr>
          <p:spPr>
            <a:xfrm>
              <a:off x="7114162" y="841828"/>
              <a:ext cx="238848" cy="328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1600"/>
                <a:buFont typeface="Arial"/>
                <a:buNone/>
              </a:pPr>
              <a:r>
                <a:rPr lang="en-US" sz="1600" b="1" i="1" u="none" strike="noStrike" cap="none">
                  <a:solidFill>
                    <a:srgbClr val="00FF00"/>
                  </a:solidFill>
                  <a:latin typeface="Arial"/>
                  <a:ea typeface="Arial"/>
                  <a:cs typeface="Arial"/>
                  <a:sym typeface="Arial"/>
                </a:rPr>
                <a:t>F2</a:t>
              </a:r>
              <a:endParaRPr sz="16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2"/>
            <p:cNvSpPr/>
            <p:nvPr/>
          </p:nvSpPr>
          <p:spPr>
            <a:xfrm>
              <a:off x="1977960" y="2485777"/>
              <a:ext cx="238848" cy="328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1600"/>
                <a:buFont typeface="Arial"/>
                <a:buNone/>
              </a:pPr>
              <a:r>
                <a:rPr lang="en-US" sz="1600" b="1" i="1" u="none" strike="noStrike" cap="none">
                  <a:solidFill>
                    <a:srgbClr val="00FF00"/>
                  </a:solidFill>
                  <a:latin typeface="Arial"/>
                  <a:ea typeface="Arial"/>
                  <a:cs typeface="Arial"/>
                  <a:sym typeface="Arial"/>
                </a:rPr>
                <a:t>F2</a:t>
              </a:r>
              <a:endParaRPr sz="16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2"/>
            <p:cNvSpPr/>
            <p:nvPr/>
          </p:nvSpPr>
          <p:spPr>
            <a:xfrm>
              <a:off x="3690027" y="2485777"/>
              <a:ext cx="238848" cy="328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1600"/>
                <a:buFont typeface="Arial"/>
                <a:buNone/>
              </a:pPr>
              <a:r>
                <a:rPr lang="en-US" sz="1600" b="1" i="1" u="none" strike="noStrike" cap="none">
                  <a:solidFill>
                    <a:srgbClr val="00FF00"/>
                  </a:solidFill>
                  <a:latin typeface="Arial"/>
                  <a:ea typeface="Arial"/>
                  <a:cs typeface="Arial"/>
                  <a:sym typeface="Arial"/>
                </a:rPr>
                <a:t>F3</a:t>
              </a:r>
              <a:endParaRPr sz="16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2"/>
            <p:cNvSpPr/>
            <p:nvPr/>
          </p:nvSpPr>
          <p:spPr>
            <a:xfrm>
              <a:off x="5402095" y="2485777"/>
              <a:ext cx="238848" cy="328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1600"/>
                <a:buFont typeface="Arial"/>
                <a:buNone/>
              </a:pPr>
              <a:r>
                <a:rPr lang="en-US" sz="1600" b="1" i="1" u="none" strike="noStrike" cap="none">
                  <a:solidFill>
                    <a:srgbClr val="00FF00"/>
                  </a:solidFill>
                  <a:latin typeface="Arial"/>
                  <a:ea typeface="Arial"/>
                  <a:cs typeface="Arial"/>
                  <a:sym typeface="Arial"/>
                </a:rPr>
                <a:t>F4</a:t>
              </a:r>
              <a:endParaRPr sz="16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2"/>
            <p:cNvSpPr/>
            <p:nvPr/>
          </p:nvSpPr>
          <p:spPr>
            <a:xfrm>
              <a:off x="7114162" y="2485777"/>
              <a:ext cx="238848" cy="328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1600"/>
                <a:buFont typeface="Arial"/>
                <a:buNone/>
              </a:pPr>
              <a:r>
                <a:rPr lang="en-US" sz="1600" b="1" i="1" u="none" strike="noStrike" cap="none">
                  <a:solidFill>
                    <a:srgbClr val="00FF00"/>
                  </a:solidFill>
                  <a:latin typeface="Arial"/>
                  <a:ea typeface="Arial"/>
                  <a:cs typeface="Arial"/>
                  <a:sym typeface="Arial"/>
                </a:rPr>
                <a:t>F4</a:t>
              </a:r>
              <a:endParaRPr sz="16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2"/>
            <p:cNvSpPr/>
            <p:nvPr/>
          </p:nvSpPr>
          <p:spPr>
            <a:xfrm>
              <a:off x="1977960" y="4129728"/>
              <a:ext cx="238848" cy="328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1600"/>
                <a:buFont typeface="Arial"/>
                <a:buNone/>
              </a:pPr>
              <a:r>
                <a:rPr lang="en-US" sz="1600" b="1" i="1" u="none" strike="noStrike" cap="none">
                  <a:solidFill>
                    <a:srgbClr val="00FF00"/>
                  </a:solidFill>
                  <a:latin typeface="Arial"/>
                  <a:ea typeface="Arial"/>
                  <a:cs typeface="Arial"/>
                  <a:sym typeface="Arial"/>
                </a:rPr>
                <a:t>F1</a:t>
              </a:r>
              <a:endParaRPr sz="16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2"/>
            <p:cNvSpPr/>
            <p:nvPr/>
          </p:nvSpPr>
          <p:spPr>
            <a:xfrm>
              <a:off x="3690027" y="4129728"/>
              <a:ext cx="238848" cy="328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1600"/>
                <a:buFont typeface="Arial"/>
                <a:buNone/>
              </a:pPr>
              <a:r>
                <a:rPr lang="en-US" sz="1600" b="1" i="1" u="none" strike="noStrike" cap="none">
                  <a:solidFill>
                    <a:srgbClr val="00FF00"/>
                  </a:solidFill>
                  <a:latin typeface="Arial"/>
                  <a:ea typeface="Arial"/>
                  <a:cs typeface="Arial"/>
                  <a:sym typeface="Arial"/>
                </a:rPr>
                <a:t>F1</a:t>
              </a:r>
              <a:endParaRPr sz="16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2"/>
            <p:cNvSpPr/>
            <p:nvPr/>
          </p:nvSpPr>
          <p:spPr>
            <a:xfrm>
              <a:off x="5402095" y="4129728"/>
              <a:ext cx="238848" cy="328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1600"/>
                <a:buFont typeface="Arial"/>
                <a:buNone/>
              </a:pPr>
              <a:r>
                <a:rPr lang="en-US" sz="1600" b="1" i="1" u="none" strike="noStrike" cap="none">
                  <a:solidFill>
                    <a:srgbClr val="00FF00"/>
                  </a:solidFill>
                  <a:latin typeface="Arial"/>
                  <a:ea typeface="Arial"/>
                  <a:cs typeface="Arial"/>
                  <a:sym typeface="Arial"/>
                </a:rPr>
                <a:t>F2</a:t>
              </a:r>
              <a:endParaRPr sz="16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2"/>
            <p:cNvSpPr/>
            <p:nvPr/>
          </p:nvSpPr>
          <p:spPr>
            <a:xfrm>
              <a:off x="7114162" y="4129728"/>
              <a:ext cx="238848" cy="328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1600"/>
                <a:buFont typeface="Arial"/>
                <a:buNone/>
              </a:pPr>
              <a:r>
                <a:rPr lang="en-US" sz="1600" b="1" i="1" u="none" strike="noStrike" cap="none">
                  <a:solidFill>
                    <a:srgbClr val="00FF00"/>
                  </a:solidFill>
                  <a:latin typeface="Arial"/>
                  <a:ea typeface="Arial"/>
                  <a:cs typeface="Arial"/>
                  <a:sym typeface="Arial"/>
                </a:rPr>
                <a:t>F3</a:t>
              </a:r>
              <a:endParaRPr sz="16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2"/>
            <p:cNvSpPr/>
            <p:nvPr/>
          </p:nvSpPr>
          <p:spPr>
            <a:xfrm>
              <a:off x="2057400" y="5715000"/>
              <a:ext cx="238848" cy="328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1600"/>
                <a:buFont typeface="Arial"/>
                <a:buNone/>
              </a:pPr>
              <a:r>
                <a:rPr lang="en-US" sz="1600" b="1" i="1" u="none" strike="noStrike" cap="none">
                  <a:solidFill>
                    <a:srgbClr val="00FF00"/>
                  </a:solidFill>
                  <a:latin typeface="Arial"/>
                  <a:ea typeface="Arial"/>
                  <a:cs typeface="Arial"/>
                  <a:sym typeface="Arial"/>
                </a:rPr>
                <a:t>F4</a:t>
              </a:r>
              <a:endParaRPr sz="16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2"/>
            <p:cNvSpPr/>
            <p:nvPr/>
          </p:nvSpPr>
          <p:spPr>
            <a:xfrm>
              <a:off x="3733800" y="5715000"/>
              <a:ext cx="238848" cy="328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1600"/>
                <a:buFont typeface="Arial"/>
                <a:buNone/>
              </a:pPr>
              <a:r>
                <a:rPr lang="en-US" sz="1600" b="1" i="1" u="none" strike="noStrike" cap="none">
                  <a:solidFill>
                    <a:srgbClr val="00FF00"/>
                  </a:solidFill>
                  <a:latin typeface="Arial"/>
                  <a:ea typeface="Arial"/>
                  <a:cs typeface="Arial"/>
                  <a:sym typeface="Arial"/>
                </a:rPr>
                <a:t>F2</a:t>
              </a:r>
              <a:endParaRPr sz="16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2"/>
            <p:cNvSpPr/>
            <p:nvPr/>
          </p:nvSpPr>
          <p:spPr>
            <a:xfrm>
              <a:off x="5410200" y="5638800"/>
              <a:ext cx="238848" cy="328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1600"/>
                <a:buFont typeface="Arial"/>
                <a:buNone/>
              </a:pPr>
              <a:r>
                <a:rPr lang="en-US" sz="1600" b="1" i="1" u="none" strike="noStrike" cap="none">
                  <a:solidFill>
                    <a:srgbClr val="00FF00"/>
                  </a:solidFill>
                  <a:latin typeface="Arial"/>
                  <a:ea typeface="Arial"/>
                  <a:cs typeface="Arial"/>
                  <a:sym typeface="Arial"/>
                </a:rPr>
                <a:t>F3</a:t>
              </a:r>
              <a:endParaRPr sz="16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2"/>
            <p:cNvSpPr/>
            <p:nvPr/>
          </p:nvSpPr>
          <p:spPr>
            <a:xfrm>
              <a:off x="7162800" y="5638800"/>
              <a:ext cx="238848" cy="328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FF00"/>
                </a:buClr>
                <a:buSzPts val="1600"/>
                <a:buFont typeface="Arial"/>
                <a:buNone/>
              </a:pPr>
              <a:r>
                <a:rPr lang="en-US" sz="1600" b="1" i="1" u="none" strike="noStrike" cap="none">
                  <a:solidFill>
                    <a:srgbClr val="00FF00"/>
                  </a:solidFill>
                  <a:latin typeface="Arial"/>
                  <a:ea typeface="Arial"/>
                  <a:cs typeface="Arial"/>
                  <a:sym typeface="Arial"/>
                </a:rPr>
                <a:t>F1</a:t>
              </a:r>
              <a:endParaRPr sz="16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2"/>
            <p:cNvSpPr/>
            <p:nvPr/>
          </p:nvSpPr>
          <p:spPr>
            <a:xfrm>
              <a:off x="1230775" y="697375"/>
              <a:ext cx="1600200" cy="1066800"/>
            </a:xfrm>
            <a:prstGeom prst="rect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2"/>
            <p:cNvSpPr/>
            <p:nvPr/>
          </p:nvSpPr>
          <p:spPr>
            <a:xfrm>
              <a:off x="2925500" y="685800"/>
              <a:ext cx="1600200" cy="1066800"/>
            </a:xfrm>
            <a:prstGeom prst="rect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2"/>
            <p:cNvSpPr/>
            <p:nvPr/>
          </p:nvSpPr>
          <p:spPr>
            <a:xfrm>
              <a:off x="4625050" y="667475"/>
              <a:ext cx="1600200" cy="1066800"/>
            </a:xfrm>
            <a:prstGeom prst="rect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2"/>
            <p:cNvSpPr/>
            <p:nvPr/>
          </p:nvSpPr>
          <p:spPr>
            <a:xfrm>
              <a:off x="6342925" y="655900"/>
              <a:ext cx="1600200" cy="1066800"/>
            </a:xfrm>
            <a:prstGeom prst="rect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2"/>
            <p:cNvSpPr/>
            <p:nvPr/>
          </p:nvSpPr>
          <p:spPr>
            <a:xfrm>
              <a:off x="1212450" y="2327475"/>
              <a:ext cx="1600200" cy="1066800"/>
            </a:xfrm>
            <a:prstGeom prst="rect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2"/>
            <p:cNvSpPr/>
            <p:nvPr/>
          </p:nvSpPr>
          <p:spPr>
            <a:xfrm>
              <a:off x="2907175" y="2315900"/>
              <a:ext cx="1600200" cy="1066800"/>
            </a:xfrm>
            <a:prstGeom prst="rect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2"/>
            <p:cNvSpPr/>
            <p:nvPr/>
          </p:nvSpPr>
          <p:spPr>
            <a:xfrm>
              <a:off x="4606725" y="2297575"/>
              <a:ext cx="1600200" cy="1066800"/>
            </a:xfrm>
            <a:prstGeom prst="rect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2"/>
            <p:cNvSpPr/>
            <p:nvPr/>
          </p:nvSpPr>
          <p:spPr>
            <a:xfrm>
              <a:off x="6324600" y="2286000"/>
              <a:ext cx="1600200" cy="1066800"/>
            </a:xfrm>
            <a:prstGeom prst="rect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2"/>
            <p:cNvSpPr/>
            <p:nvPr/>
          </p:nvSpPr>
          <p:spPr>
            <a:xfrm>
              <a:off x="1277075" y="4050175"/>
              <a:ext cx="1600200" cy="1066800"/>
            </a:xfrm>
            <a:prstGeom prst="rect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2"/>
            <p:cNvSpPr/>
            <p:nvPr/>
          </p:nvSpPr>
          <p:spPr>
            <a:xfrm>
              <a:off x="2971800" y="4038600"/>
              <a:ext cx="1600200" cy="1066800"/>
            </a:xfrm>
            <a:prstGeom prst="rect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2"/>
            <p:cNvSpPr/>
            <p:nvPr/>
          </p:nvSpPr>
          <p:spPr>
            <a:xfrm>
              <a:off x="4671350" y="4020275"/>
              <a:ext cx="1600200" cy="1066800"/>
            </a:xfrm>
            <a:prstGeom prst="rect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2"/>
            <p:cNvSpPr/>
            <p:nvPr/>
          </p:nvSpPr>
          <p:spPr>
            <a:xfrm>
              <a:off x="6389225" y="4008700"/>
              <a:ext cx="1600200" cy="1066800"/>
            </a:xfrm>
            <a:prstGeom prst="rect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2"/>
            <p:cNvSpPr/>
            <p:nvPr/>
          </p:nvSpPr>
          <p:spPr>
            <a:xfrm>
              <a:off x="1277075" y="5650375"/>
              <a:ext cx="1600200" cy="1066800"/>
            </a:xfrm>
            <a:prstGeom prst="rect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2"/>
            <p:cNvSpPr/>
            <p:nvPr/>
          </p:nvSpPr>
          <p:spPr>
            <a:xfrm>
              <a:off x="2971800" y="5638800"/>
              <a:ext cx="1600200" cy="1066800"/>
            </a:xfrm>
            <a:prstGeom prst="rect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2"/>
            <p:cNvSpPr/>
            <p:nvPr/>
          </p:nvSpPr>
          <p:spPr>
            <a:xfrm>
              <a:off x="4671350" y="5620475"/>
              <a:ext cx="1600200" cy="1066800"/>
            </a:xfrm>
            <a:prstGeom prst="rect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2"/>
            <p:cNvSpPr/>
            <p:nvPr/>
          </p:nvSpPr>
          <p:spPr>
            <a:xfrm>
              <a:off x="6389225" y="5608900"/>
              <a:ext cx="1600200" cy="1066800"/>
            </a:xfrm>
            <a:prstGeom prst="rect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19141"/>
            <a:ext cx="8915400" cy="2905707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13"/>
          <p:cNvSpPr/>
          <p:nvPr/>
        </p:nvSpPr>
        <p:spPr>
          <a:xfrm>
            <a:off x="152400" y="3481796"/>
            <a:ext cx="8686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Responses of rice to N fertilizer in dry season (DS), early wet season (EWS), and late wet season (LWS) averaged from 2001–2015 for four highest-yielding cultivars (Buresh et al., 2019).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4"/>
          <p:cNvSpPr txBox="1">
            <a:spLocks noGrp="1"/>
          </p:cNvSpPr>
          <p:nvPr>
            <p:ph type="title"/>
          </p:nvPr>
        </p:nvSpPr>
        <p:spPr>
          <a:xfrm>
            <a:off x="439480" y="1047750"/>
            <a:ext cx="359912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endParaRPr/>
          </a:p>
        </p:txBody>
      </p:sp>
      <p:sp>
        <p:nvSpPr>
          <p:cNvPr id="438" name="Google Shape;438;p14"/>
          <p:cNvSpPr txBox="1">
            <a:spLocks noGrp="1"/>
          </p:cNvSpPr>
          <p:nvPr>
            <p:ph type="body" idx="1"/>
          </p:nvPr>
        </p:nvSpPr>
        <p:spPr>
          <a:xfrm>
            <a:off x="4114800" y="1047749"/>
            <a:ext cx="4572000" cy="3546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439" name="Google Shape;43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-23633"/>
            <a:ext cx="8686800" cy="195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1657350"/>
            <a:ext cx="8686800" cy="1959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743" y="3314700"/>
            <a:ext cx="8610600" cy="1941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5"/>
          <p:cNvSpPr txBox="1">
            <a:spLocks noGrp="1"/>
          </p:cNvSpPr>
          <p:nvPr>
            <p:ph type="title"/>
          </p:nvPr>
        </p:nvSpPr>
        <p:spPr>
          <a:xfrm>
            <a:off x="439480" y="1047750"/>
            <a:ext cx="359912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endParaRPr/>
          </a:p>
        </p:txBody>
      </p:sp>
      <p:sp>
        <p:nvSpPr>
          <p:cNvPr id="447" name="Google Shape;447;p15"/>
          <p:cNvSpPr txBox="1">
            <a:spLocks noGrp="1"/>
          </p:cNvSpPr>
          <p:nvPr>
            <p:ph type="body" idx="1"/>
          </p:nvPr>
        </p:nvSpPr>
        <p:spPr>
          <a:xfrm>
            <a:off x="4114800" y="1047749"/>
            <a:ext cx="4572000" cy="3546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448" name="Google Shape;4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0" y="338328"/>
            <a:ext cx="8757649" cy="4053409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15"/>
          <p:cNvSpPr/>
          <p:nvPr/>
        </p:nvSpPr>
        <p:spPr>
          <a:xfrm>
            <a:off x="-73152" y="4686335"/>
            <a:ext cx="86868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(Dobermann et al., 2000; Pampolino et al., 2008; Buresh et al., 2021; Ladha et al., 2021)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6"/>
          <p:cNvSpPr txBox="1">
            <a:spLocks noGrp="1"/>
          </p:cNvSpPr>
          <p:nvPr>
            <p:ph type="title"/>
          </p:nvPr>
        </p:nvSpPr>
        <p:spPr>
          <a:xfrm>
            <a:off x="439480" y="1047750"/>
            <a:ext cx="359912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endParaRPr/>
          </a:p>
        </p:txBody>
      </p:sp>
      <p:sp>
        <p:nvSpPr>
          <p:cNvPr id="455" name="Google Shape;455;p16"/>
          <p:cNvSpPr txBox="1">
            <a:spLocks noGrp="1"/>
          </p:cNvSpPr>
          <p:nvPr>
            <p:ph type="body" idx="1"/>
          </p:nvPr>
        </p:nvSpPr>
        <p:spPr>
          <a:xfrm>
            <a:off x="4114800" y="1047749"/>
            <a:ext cx="4572000" cy="3546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456" name="Google Shape;45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386" y="0"/>
            <a:ext cx="3423812" cy="5071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05444" y="879082"/>
            <a:ext cx="8915400" cy="290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7"/>
          <p:cNvSpPr txBox="1">
            <a:spLocks noGrp="1"/>
          </p:cNvSpPr>
          <p:nvPr>
            <p:ph type="title"/>
          </p:nvPr>
        </p:nvSpPr>
        <p:spPr>
          <a:xfrm>
            <a:off x="5219272" y="2681104"/>
            <a:ext cx="3870613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US" sz="3200"/>
              <a:t>Nishigaki et al. (unpublished data)</a:t>
            </a:r>
            <a:endParaRPr sz="3200"/>
          </a:p>
        </p:txBody>
      </p:sp>
      <p:pic>
        <p:nvPicPr>
          <p:cNvPr id="463" name="Google Shape;46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024" y="-174605"/>
            <a:ext cx="4658561" cy="5368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0"/>
          <p:cNvSpPr txBox="1"/>
          <p:nvPr/>
        </p:nvSpPr>
        <p:spPr>
          <a:xfrm>
            <a:off x="178674" y="998482"/>
            <a:ext cx="1870843" cy="1844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5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33333"/>
              <a:buFont typeface="Garamond"/>
              <a:buNone/>
            </a:pPr>
            <a:r>
              <a:rPr lang="en-US" sz="4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B2: Rice-Maize Crop Rotation</a:t>
            </a:r>
            <a:endParaRPr sz="40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0"/>
          <p:cNvSpPr txBox="1"/>
          <p:nvPr/>
        </p:nvSpPr>
        <p:spPr>
          <a:xfrm>
            <a:off x="2422634" y="517635"/>
            <a:ext cx="6416566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Determine the effect of </a:t>
            </a:r>
            <a:r>
              <a:rPr lang="en-US" sz="1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crop diversification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lowland flooded rice to an upland crop </a:t>
            </a:r>
            <a:r>
              <a:rPr lang="en-US" sz="1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soil properties and measures of soil quality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including soil organic matter, mineralization and carbon balances.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Determine the effect of </a:t>
            </a:r>
            <a:r>
              <a:rPr lang="en-US" sz="1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tillage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method for maize</a:t>
            </a: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crop performance for maize and rice, soil properties, and SOM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Assess the effect of </a:t>
            </a:r>
            <a:r>
              <a:rPr lang="en-US" sz="1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straw management on growth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subsequent crops.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Assess the effects of </a:t>
            </a:r>
            <a:r>
              <a:rPr lang="en-US" sz="1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cropping system and N fertilization on yield and nutrient balances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None/>
            </a:pPr>
            <a:endParaRPr sz="80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al water saving: Focus on the 'picture' as well as the 'pixel' - Rice  Toda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50"/>
            <a:ext cx="9144000" cy="608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" y="-3429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Concern about the future of rice</a:t>
            </a:r>
            <a:endParaRPr lang="en-P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3867150"/>
            <a:ext cx="464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Economic shifts, urbanization, climate change, greenhouse gas, water scarcity, soil health</a:t>
            </a:r>
          </a:p>
        </p:txBody>
      </p:sp>
    </p:spTree>
    <p:extLst>
      <p:ext uri="{BB962C8B-B14F-4D97-AF65-F5344CB8AC3E}">
        <p14:creationId xmlns:p14="http://schemas.microsoft.com/office/powerpoint/2010/main" val="1067547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" name="Google Shape;490;p21"/>
          <p:cNvGrpSpPr/>
          <p:nvPr/>
        </p:nvGrpSpPr>
        <p:grpSpPr>
          <a:xfrm>
            <a:off x="10886" y="846945"/>
            <a:ext cx="9114971" cy="2975122"/>
            <a:chOff x="10886" y="457200"/>
            <a:chExt cx="9114971" cy="2975122"/>
          </a:xfrm>
        </p:grpSpPr>
        <p:sp>
          <p:nvSpPr>
            <p:cNvPr id="491" name="Google Shape;491;p21"/>
            <p:cNvSpPr txBox="1"/>
            <p:nvPr/>
          </p:nvSpPr>
          <p:spPr>
            <a:xfrm>
              <a:off x="1524000" y="3059668"/>
              <a:ext cx="5870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R-M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1"/>
            <p:cNvSpPr txBox="1"/>
            <p:nvPr/>
          </p:nvSpPr>
          <p:spPr>
            <a:xfrm>
              <a:off x="2667000" y="3062990"/>
              <a:ext cx="5870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R-M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1"/>
            <p:cNvSpPr txBox="1"/>
            <p:nvPr/>
          </p:nvSpPr>
          <p:spPr>
            <a:xfrm>
              <a:off x="7109180" y="3048000"/>
              <a:ext cx="5870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R-M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1"/>
            <p:cNvSpPr txBox="1"/>
            <p:nvPr/>
          </p:nvSpPr>
          <p:spPr>
            <a:xfrm>
              <a:off x="6042380" y="3048000"/>
              <a:ext cx="5870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R-M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1"/>
            <p:cNvSpPr txBox="1"/>
            <p:nvPr/>
          </p:nvSpPr>
          <p:spPr>
            <a:xfrm>
              <a:off x="8248115" y="3048000"/>
              <a:ext cx="5148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R-R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1"/>
            <p:cNvSpPr txBox="1"/>
            <p:nvPr/>
          </p:nvSpPr>
          <p:spPr>
            <a:xfrm>
              <a:off x="4953000" y="3062990"/>
              <a:ext cx="5148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R-R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1"/>
            <p:cNvSpPr txBox="1"/>
            <p:nvPr/>
          </p:nvSpPr>
          <p:spPr>
            <a:xfrm>
              <a:off x="3824990" y="3062990"/>
              <a:ext cx="5148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R-R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1"/>
            <p:cNvSpPr txBox="1"/>
            <p:nvPr/>
          </p:nvSpPr>
          <p:spPr>
            <a:xfrm>
              <a:off x="381000" y="3059668"/>
              <a:ext cx="5148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R-R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9" name="Google Shape;499;p21"/>
            <p:cNvGrpSpPr/>
            <p:nvPr/>
          </p:nvGrpSpPr>
          <p:grpSpPr>
            <a:xfrm>
              <a:off x="10886" y="457200"/>
              <a:ext cx="9114971" cy="2438400"/>
              <a:chOff x="10886" y="457200"/>
              <a:chExt cx="9114971" cy="2438400"/>
            </a:xfrm>
          </p:grpSpPr>
          <p:pic>
            <p:nvPicPr>
              <p:cNvPr id="500" name="Google Shape;500;p2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886" y="457200"/>
                <a:ext cx="9114971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501" name="Google Shape;501;p21"/>
              <p:cNvGrpSpPr/>
              <p:nvPr/>
            </p:nvGrpSpPr>
            <p:grpSpPr>
              <a:xfrm>
                <a:off x="153650" y="473440"/>
                <a:ext cx="1043966" cy="1831777"/>
                <a:chOff x="153650" y="473440"/>
                <a:chExt cx="1043966" cy="1831777"/>
              </a:xfrm>
            </p:grpSpPr>
            <p:sp>
              <p:nvSpPr>
                <p:cNvPr id="502" name="Google Shape;502;p21"/>
                <p:cNvSpPr txBox="1"/>
                <p:nvPr/>
              </p:nvSpPr>
              <p:spPr>
                <a:xfrm>
                  <a:off x="168640" y="473440"/>
                  <a:ext cx="401072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S0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3" name="Google Shape;503;p21"/>
                <p:cNvSpPr txBox="1"/>
                <p:nvPr/>
              </p:nvSpPr>
              <p:spPr>
                <a:xfrm>
                  <a:off x="836620" y="49093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S1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4" name="Google Shape;504;p21"/>
                <p:cNvSpPr txBox="1"/>
                <p:nvPr/>
              </p:nvSpPr>
              <p:spPr>
                <a:xfrm>
                  <a:off x="198620" y="126417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S0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5" name="Google Shape;505;p21"/>
                <p:cNvSpPr txBox="1"/>
                <p:nvPr/>
              </p:nvSpPr>
              <p:spPr>
                <a:xfrm>
                  <a:off x="821960" y="127916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S1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6" name="Google Shape;506;p21"/>
                <p:cNvSpPr txBox="1"/>
                <p:nvPr/>
              </p:nvSpPr>
              <p:spPr>
                <a:xfrm>
                  <a:off x="821960" y="199744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S0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7" name="Google Shape;507;p21"/>
                <p:cNvSpPr txBox="1"/>
                <p:nvPr/>
              </p:nvSpPr>
              <p:spPr>
                <a:xfrm>
                  <a:off x="153650" y="198120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S1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08" name="Google Shape;508;p21"/>
              <p:cNvGrpSpPr/>
              <p:nvPr/>
            </p:nvGrpSpPr>
            <p:grpSpPr>
              <a:xfrm>
                <a:off x="1295400" y="503420"/>
                <a:ext cx="1043966" cy="1831777"/>
                <a:chOff x="153650" y="473440"/>
                <a:chExt cx="1043966" cy="1831777"/>
              </a:xfrm>
            </p:grpSpPr>
            <p:sp>
              <p:nvSpPr>
                <p:cNvPr id="509" name="Google Shape;509;p21"/>
                <p:cNvSpPr txBox="1"/>
                <p:nvPr/>
              </p:nvSpPr>
              <p:spPr>
                <a:xfrm>
                  <a:off x="168640" y="47344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S0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0" name="Google Shape;510;p21"/>
                <p:cNvSpPr txBox="1"/>
                <p:nvPr/>
              </p:nvSpPr>
              <p:spPr>
                <a:xfrm>
                  <a:off x="836620" y="49093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S1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1" name="Google Shape;511;p21"/>
                <p:cNvSpPr txBox="1"/>
                <p:nvPr/>
              </p:nvSpPr>
              <p:spPr>
                <a:xfrm>
                  <a:off x="198620" y="126417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S0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2" name="Google Shape;512;p21"/>
                <p:cNvSpPr txBox="1"/>
                <p:nvPr/>
              </p:nvSpPr>
              <p:spPr>
                <a:xfrm>
                  <a:off x="821960" y="127916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S1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3" name="Google Shape;513;p21"/>
                <p:cNvSpPr txBox="1"/>
                <p:nvPr/>
              </p:nvSpPr>
              <p:spPr>
                <a:xfrm>
                  <a:off x="821960" y="199744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S0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4" name="Google Shape;514;p21"/>
                <p:cNvSpPr txBox="1"/>
                <p:nvPr/>
              </p:nvSpPr>
              <p:spPr>
                <a:xfrm>
                  <a:off x="153650" y="198120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S1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15" name="Google Shape;515;p21"/>
              <p:cNvGrpSpPr/>
              <p:nvPr/>
            </p:nvGrpSpPr>
            <p:grpSpPr>
              <a:xfrm>
                <a:off x="2439650" y="533400"/>
                <a:ext cx="1043966" cy="1831777"/>
                <a:chOff x="153650" y="473440"/>
                <a:chExt cx="1043966" cy="1831777"/>
              </a:xfrm>
            </p:grpSpPr>
            <p:sp>
              <p:nvSpPr>
                <p:cNvPr id="516" name="Google Shape;516;p21"/>
                <p:cNvSpPr txBox="1"/>
                <p:nvPr/>
              </p:nvSpPr>
              <p:spPr>
                <a:xfrm>
                  <a:off x="168640" y="47344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S0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7" name="Google Shape;517;p21"/>
                <p:cNvSpPr txBox="1"/>
                <p:nvPr/>
              </p:nvSpPr>
              <p:spPr>
                <a:xfrm>
                  <a:off x="836620" y="49093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S1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" name="Google Shape;518;p21"/>
                <p:cNvSpPr txBox="1"/>
                <p:nvPr/>
              </p:nvSpPr>
              <p:spPr>
                <a:xfrm>
                  <a:off x="198620" y="126417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S1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9" name="Google Shape;519;p21"/>
                <p:cNvSpPr txBox="1"/>
                <p:nvPr/>
              </p:nvSpPr>
              <p:spPr>
                <a:xfrm>
                  <a:off x="821960" y="127916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S0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" name="Google Shape;520;p21"/>
                <p:cNvSpPr txBox="1"/>
                <p:nvPr/>
              </p:nvSpPr>
              <p:spPr>
                <a:xfrm>
                  <a:off x="821960" y="199744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S1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" name="Google Shape;521;p21"/>
                <p:cNvSpPr txBox="1"/>
                <p:nvPr/>
              </p:nvSpPr>
              <p:spPr>
                <a:xfrm>
                  <a:off x="153650" y="198120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S0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22" name="Google Shape;522;p21"/>
              <p:cNvGrpSpPr/>
              <p:nvPr/>
            </p:nvGrpSpPr>
            <p:grpSpPr>
              <a:xfrm>
                <a:off x="3505200" y="533400"/>
                <a:ext cx="1043966" cy="1831777"/>
                <a:chOff x="153650" y="473440"/>
                <a:chExt cx="1043966" cy="1831777"/>
              </a:xfrm>
            </p:grpSpPr>
            <p:sp>
              <p:nvSpPr>
                <p:cNvPr id="523" name="Google Shape;523;p21"/>
                <p:cNvSpPr txBox="1"/>
                <p:nvPr/>
              </p:nvSpPr>
              <p:spPr>
                <a:xfrm>
                  <a:off x="168640" y="47344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S0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" name="Google Shape;524;p21"/>
                <p:cNvSpPr txBox="1"/>
                <p:nvPr/>
              </p:nvSpPr>
              <p:spPr>
                <a:xfrm>
                  <a:off x="836620" y="49093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S1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" name="Google Shape;525;p21"/>
                <p:cNvSpPr txBox="1"/>
                <p:nvPr/>
              </p:nvSpPr>
              <p:spPr>
                <a:xfrm>
                  <a:off x="198620" y="126417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S1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" name="Google Shape;526;p21"/>
                <p:cNvSpPr txBox="1"/>
                <p:nvPr/>
              </p:nvSpPr>
              <p:spPr>
                <a:xfrm>
                  <a:off x="821960" y="127916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S0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" name="Google Shape;527;p21"/>
                <p:cNvSpPr txBox="1"/>
                <p:nvPr/>
              </p:nvSpPr>
              <p:spPr>
                <a:xfrm>
                  <a:off x="821960" y="199744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S1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" name="Google Shape;528;p21"/>
                <p:cNvSpPr txBox="1"/>
                <p:nvPr/>
              </p:nvSpPr>
              <p:spPr>
                <a:xfrm>
                  <a:off x="153650" y="198120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S0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29" name="Google Shape;529;p21"/>
              <p:cNvGrpSpPr/>
              <p:nvPr/>
            </p:nvGrpSpPr>
            <p:grpSpPr>
              <a:xfrm>
                <a:off x="4649450" y="533400"/>
                <a:ext cx="1043966" cy="1831777"/>
                <a:chOff x="153650" y="473440"/>
                <a:chExt cx="1043966" cy="1831777"/>
              </a:xfrm>
            </p:grpSpPr>
            <p:sp>
              <p:nvSpPr>
                <p:cNvPr id="530" name="Google Shape;530;p21"/>
                <p:cNvSpPr txBox="1"/>
                <p:nvPr/>
              </p:nvSpPr>
              <p:spPr>
                <a:xfrm>
                  <a:off x="168640" y="47344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S1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" name="Google Shape;531;p21"/>
                <p:cNvSpPr txBox="1"/>
                <p:nvPr/>
              </p:nvSpPr>
              <p:spPr>
                <a:xfrm>
                  <a:off x="836620" y="49093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S0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" name="Google Shape;532;p21"/>
                <p:cNvSpPr txBox="1"/>
                <p:nvPr/>
              </p:nvSpPr>
              <p:spPr>
                <a:xfrm>
                  <a:off x="198620" y="126417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S0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3" name="Google Shape;533;p21"/>
                <p:cNvSpPr txBox="1"/>
                <p:nvPr/>
              </p:nvSpPr>
              <p:spPr>
                <a:xfrm>
                  <a:off x="821960" y="127916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S1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" name="Google Shape;534;p21"/>
                <p:cNvSpPr txBox="1"/>
                <p:nvPr/>
              </p:nvSpPr>
              <p:spPr>
                <a:xfrm>
                  <a:off x="821960" y="199744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S0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" name="Google Shape;535;p21"/>
                <p:cNvSpPr txBox="1"/>
                <p:nvPr/>
              </p:nvSpPr>
              <p:spPr>
                <a:xfrm>
                  <a:off x="153650" y="198120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S1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36" name="Google Shape;536;p21"/>
              <p:cNvGrpSpPr/>
              <p:nvPr/>
            </p:nvGrpSpPr>
            <p:grpSpPr>
              <a:xfrm>
                <a:off x="5762470" y="549640"/>
                <a:ext cx="1043966" cy="1831777"/>
                <a:chOff x="153650" y="473440"/>
                <a:chExt cx="1043966" cy="1831777"/>
              </a:xfrm>
            </p:grpSpPr>
            <p:sp>
              <p:nvSpPr>
                <p:cNvPr id="537" name="Google Shape;537;p21"/>
                <p:cNvSpPr txBox="1"/>
                <p:nvPr/>
              </p:nvSpPr>
              <p:spPr>
                <a:xfrm>
                  <a:off x="168640" y="47344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S1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21"/>
                <p:cNvSpPr txBox="1"/>
                <p:nvPr/>
              </p:nvSpPr>
              <p:spPr>
                <a:xfrm>
                  <a:off x="836620" y="49093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S0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" name="Google Shape;539;p21"/>
                <p:cNvSpPr txBox="1"/>
                <p:nvPr/>
              </p:nvSpPr>
              <p:spPr>
                <a:xfrm>
                  <a:off x="198620" y="126417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S1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" name="Google Shape;540;p21"/>
                <p:cNvSpPr txBox="1"/>
                <p:nvPr/>
              </p:nvSpPr>
              <p:spPr>
                <a:xfrm>
                  <a:off x="821960" y="127916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S0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1" name="Google Shape;541;p21"/>
                <p:cNvSpPr txBox="1"/>
                <p:nvPr/>
              </p:nvSpPr>
              <p:spPr>
                <a:xfrm>
                  <a:off x="821960" y="199744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S1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2" name="Google Shape;542;p21"/>
                <p:cNvSpPr txBox="1"/>
                <p:nvPr/>
              </p:nvSpPr>
              <p:spPr>
                <a:xfrm>
                  <a:off x="153650" y="198120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S0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43" name="Google Shape;543;p21"/>
              <p:cNvGrpSpPr/>
              <p:nvPr/>
            </p:nvGrpSpPr>
            <p:grpSpPr>
              <a:xfrm>
                <a:off x="6890480" y="563380"/>
                <a:ext cx="1043966" cy="1831777"/>
                <a:chOff x="153650" y="473440"/>
                <a:chExt cx="1043966" cy="1831777"/>
              </a:xfrm>
            </p:grpSpPr>
            <p:sp>
              <p:nvSpPr>
                <p:cNvPr id="544" name="Google Shape;544;p21"/>
                <p:cNvSpPr txBox="1"/>
                <p:nvPr/>
              </p:nvSpPr>
              <p:spPr>
                <a:xfrm>
                  <a:off x="168640" y="47344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S1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5" name="Google Shape;545;p21"/>
                <p:cNvSpPr txBox="1"/>
                <p:nvPr/>
              </p:nvSpPr>
              <p:spPr>
                <a:xfrm>
                  <a:off x="836620" y="49093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S0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6" name="Google Shape;546;p21"/>
                <p:cNvSpPr txBox="1"/>
                <p:nvPr/>
              </p:nvSpPr>
              <p:spPr>
                <a:xfrm>
                  <a:off x="198620" y="126417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S0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7" name="Google Shape;547;p21"/>
                <p:cNvSpPr txBox="1"/>
                <p:nvPr/>
              </p:nvSpPr>
              <p:spPr>
                <a:xfrm>
                  <a:off x="821960" y="127916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S1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8" name="Google Shape;548;p21"/>
                <p:cNvSpPr txBox="1"/>
                <p:nvPr/>
              </p:nvSpPr>
              <p:spPr>
                <a:xfrm>
                  <a:off x="821960" y="199744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S1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9" name="Google Shape;549;p21"/>
                <p:cNvSpPr txBox="1"/>
                <p:nvPr/>
              </p:nvSpPr>
              <p:spPr>
                <a:xfrm>
                  <a:off x="153650" y="198120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S0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50" name="Google Shape;550;p21"/>
              <p:cNvGrpSpPr/>
              <p:nvPr/>
            </p:nvGrpSpPr>
            <p:grpSpPr>
              <a:xfrm>
                <a:off x="7957280" y="579620"/>
                <a:ext cx="1043966" cy="1831777"/>
                <a:chOff x="153650" y="473440"/>
                <a:chExt cx="1043966" cy="1831777"/>
              </a:xfrm>
            </p:grpSpPr>
            <p:sp>
              <p:nvSpPr>
                <p:cNvPr id="551" name="Google Shape;551;p21"/>
                <p:cNvSpPr txBox="1"/>
                <p:nvPr/>
              </p:nvSpPr>
              <p:spPr>
                <a:xfrm>
                  <a:off x="168640" y="47344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S1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21"/>
                <p:cNvSpPr txBox="1"/>
                <p:nvPr/>
              </p:nvSpPr>
              <p:spPr>
                <a:xfrm>
                  <a:off x="836620" y="49093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S0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3" name="Google Shape;553;p21"/>
                <p:cNvSpPr txBox="1"/>
                <p:nvPr/>
              </p:nvSpPr>
              <p:spPr>
                <a:xfrm>
                  <a:off x="198620" y="126417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S0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4" name="Google Shape;554;p21"/>
                <p:cNvSpPr txBox="1"/>
                <p:nvPr/>
              </p:nvSpPr>
              <p:spPr>
                <a:xfrm>
                  <a:off x="821960" y="127916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S1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5" name="Google Shape;555;p21"/>
                <p:cNvSpPr txBox="1"/>
                <p:nvPr/>
              </p:nvSpPr>
              <p:spPr>
                <a:xfrm>
                  <a:off x="821960" y="199744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S1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6" name="Google Shape;556;p21"/>
                <p:cNvSpPr txBox="1"/>
                <p:nvPr/>
              </p:nvSpPr>
              <p:spPr>
                <a:xfrm>
                  <a:off x="153650" y="1981200"/>
                  <a:ext cx="36099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S0</a:t>
                  </a:r>
                  <a:endParaRPr sz="1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557" name="Google Shape;557;p21"/>
          <p:cNvSpPr txBox="1"/>
          <p:nvPr/>
        </p:nvSpPr>
        <p:spPr>
          <a:xfrm>
            <a:off x="853190" y="416082"/>
            <a:ext cx="89832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 1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1"/>
          <p:cNvSpPr txBox="1"/>
          <p:nvPr/>
        </p:nvSpPr>
        <p:spPr>
          <a:xfrm>
            <a:off x="3139190" y="416082"/>
            <a:ext cx="89832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 2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1"/>
          <p:cNvSpPr txBox="1"/>
          <p:nvPr/>
        </p:nvSpPr>
        <p:spPr>
          <a:xfrm>
            <a:off x="5272790" y="416082"/>
            <a:ext cx="89832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 3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1"/>
          <p:cNvSpPr txBox="1"/>
          <p:nvPr/>
        </p:nvSpPr>
        <p:spPr>
          <a:xfrm>
            <a:off x="7558790" y="416082"/>
            <a:ext cx="89832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 4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1"/>
          <p:cNvSpPr txBox="1"/>
          <p:nvPr/>
        </p:nvSpPr>
        <p:spPr>
          <a:xfrm rot="5400000">
            <a:off x="-929910" y="1567817"/>
            <a:ext cx="201689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-------- P i l i   D r i v e ---------- 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1"/>
          <p:cNvSpPr/>
          <p:nvPr/>
        </p:nvSpPr>
        <p:spPr>
          <a:xfrm>
            <a:off x="228600" y="4173539"/>
            <a:ext cx="86868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 plot size (R-R(DS)/R-M(DS)): 22.8 m x 11.4 m = 256.5 sqm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Subplot size (Tillage in DS x N in WS) : 11.4 m x 7.6 m = 86.64 sqm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 subplot size (S0 – removal /S1 - incorporation): 5.7 m x 7.6 m = 43 sqm		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Row spacing:  Rice = 30cm x 13.5cm; Maize = 18 cm x 75 cm spacing	</a:t>
            </a:r>
            <a:endParaRPr/>
          </a:p>
        </p:txBody>
      </p:sp>
      <p:grpSp>
        <p:nvGrpSpPr>
          <p:cNvPr id="563" name="Google Shape;563;p21"/>
          <p:cNvGrpSpPr/>
          <p:nvPr/>
        </p:nvGrpSpPr>
        <p:grpSpPr>
          <a:xfrm>
            <a:off x="457200" y="1078867"/>
            <a:ext cx="1643190" cy="1833372"/>
            <a:chOff x="457200" y="1371600"/>
            <a:chExt cx="1643190" cy="1833372"/>
          </a:xfrm>
        </p:grpSpPr>
        <p:sp>
          <p:nvSpPr>
            <p:cNvPr id="564" name="Google Shape;564;p21"/>
            <p:cNvSpPr txBox="1"/>
            <p:nvPr/>
          </p:nvSpPr>
          <p:spPr>
            <a:xfrm>
              <a:off x="457200" y="1371600"/>
              <a:ext cx="4539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N1</a:t>
              </a:r>
              <a:endParaRPr sz="1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1"/>
            <p:cNvSpPr txBox="1"/>
            <p:nvPr/>
          </p:nvSpPr>
          <p:spPr>
            <a:xfrm>
              <a:off x="457200" y="2133600"/>
              <a:ext cx="4539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N2</a:t>
              </a:r>
              <a:endParaRPr sz="1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1"/>
            <p:cNvSpPr txBox="1"/>
            <p:nvPr/>
          </p:nvSpPr>
          <p:spPr>
            <a:xfrm>
              <a:off x="457200" y="2819400"/>
              <a:ext cx="4539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N3</a:t>
              </a:r>
              <a:endParaRPr sz="1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1"/>
            <p:cNvSpPr txBox="1"/>
            <p:nvPr/>
          </p:nvSpPr>
          <p:spPr>
            <a:xfrm>
              <a:off x="1646420" y="1387840"/>
              <a:ext cx="4539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N3</a:t>
              </a:r>
              <a:endParaRPr sz="1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1"/>
            <p:cNvSpPr txBox="1"/>
            <p:nvPr/>
          </p:nvSpPr>
          <p:spPr>
            <a:xfrm>
              <a:off x="1646420" y="2149840"/>
              <a:ext cx="4539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N1</a:t>
              </a:r>
              <a:endParaRPr sz="1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1"/>
            <p:cNvSpPr txBox="1"/>
            <p:nvPr/>
          </p:nvSpPr>
          <p:spPr>
            <a:xfrm>
              <a:off x="1646420" y="2835640"/>
              <a:ext cx="4539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N2</a:t>
              </a:r>
              <a:endParaRPr sz="1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0" name="Google Shape;570;p21"/>
          <p:cNvGrpSpPr/>
          <p:nvPr/>
        </p:nvGrpSpPr>
        <p:grpSpPr>
          <a:xfrm>
            <a:off x="2743200" y="1078867"/>
            <a:ext cx="1643190" cy="1833372"/>
            <a:chOff x="457200" y="1371600"/>
            <a:chExt cx="1643190" cy="1833372"/>
          </a:xfrm>
        </p:grpSpPr>
        <p:sp>
          <p:nvSpPr>
            <p:cNvPr id="571" name="Google Shape;571;p21"/>
            <p:cNvSpPr txBox="1"/>
            <p:nvPr/>
          </p:nvSpPr>
          <p:spPr>
            <a:xfrm>
              <a:off x="457200" y="1371600"/>
              <a:ext cx="4539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N1</a:t>
              </a:r>
              <a:endParaRPr sz="1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1"/>
            <p:cNvSpPr txBox="1"/>
            <p:nvPr/>
          </p:nvSpPr>
          <p:spPr>
            <a:xfrm>
              <a:off x="457200" y="2133600"/>
              <a:ext cx="4539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N3</a:t>
              </a:r>
              <a:endParaRPr sz="1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1"/>
            <p:cNvSpPr txBox="1"/>
            <p:nvPr/>
          </p:nvSpPr>
          <p:spPr>
            <a:xfrm>
              <a:off x="457200" y="2819400"/>
              <a:ext cx="4539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N2</a:t>
              </a:r>
              <a:endParaRPr sz="1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1"/>
            <p:cNvSpPr txBox="1"/>
            <p:nvPr/>
          </p:nvSpPr>
          <p:spPr>
            <a:xfrm>
              <a:off x="1646420" y="1387840"/>
              <a:ext cx="4539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N2</a:t>
              </a:r>
              <a:endParaRPr sz="1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1"/>
            <p:cNvSpPr txBox="1"/>
            <p:nvPr/>
          </p:nvSpPr>
          <p:spPr>
            <a:xfrm>
              <a:off x="1646420" y="2149840"/>
              <a:ext cx="4539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N1</a:t>
              </a:r>
              <a:endParaRPr sz="1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1"/>
            <p:cNvSpPr txBox="1"/>
            <p:nvPr/>
          </p:nvSpPr>
          <p:spPr>
            <a:xfrm>
              <a:off x="1646420" y="2835640"/>
              <a:ext cx="4539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N3</a:t>
              </a:r>
              <a:endParaRPr sz="1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7" name="Google Shape;577;p21"/>
          <p:cNvGrpSpPr/>
          <p:nvPr/>
        </p:nvGrpSpPr>
        <p:grpSpPr>
          <a:xfrm>
            <a:off x="4953000" y="1078867"/>
            <a:ext cx="1643190" cy="1833372"/>
            <a:chOff x="457200" y="1371600"/>
            <a:chExt cx="1643190" cy="1833372"/>
          </a:xfrm>
        </p:grpSpPr>
        <p:sp>
          <p:nvSpPr>
            <p:cNvPr id="578" name="Google Shape;578;p21"/>
            <p:cNvSpPr txBox="1"/>
            <p:nvPr/>
          </p:nvSpPr>
          <p:spPr>
            <a:xfrm>
              <a:off x="457200" y="1371600"/>
              <a:ext cx="4539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N3</a:t>
              </a:r>
              <a:endParaRPr sz="1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1"/>
            <p:cNvSpPr txBox="1"/>
            <p:nvPr/>
          </p:nvSpPr>
          <p:spPr>
            <a:xfrm>
              <a:off x="457200" y="2133600"/>
              <a:ext cx="4539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N2</a:t>
              </a:r>
              <a:endParaRPr sz="1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1"/>
            <p:cNvSpPr txBox="1"/>
            <p:nvPr/>
          </p:nvSpPr>
          <p:spPr>
            <a:xfrm>
              <a:off x="457200" y="2819400"/>
              <a:ext cx="4539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N1</a:t>
              </a:r>
              <a:endParaRPr sz="1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1"/>
            <p:cNvSpPr txBox="1"/>
            <p:nvPr/>
          </p:nvSpPr>
          <p:spPr>
            <a:xfrm>
              <a:off x="1646420" y="1387840"/>
              <a:ext cx="4539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N2</a:t>
              </a:r>
              <a:endParaRPr sz="1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1"/>
            <p:cNvSpPr txBox="1"/>
            <p:nvPr/>
          </p:nvSpPr>
          <p:spPr>
            <a:xfrm>
              <a:off x="1646420" y="2149840"/>
              <a:ext cx="4539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N1</a:t>
              </a:r>
              <a:endParaRPr sz="1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1"/>
            <p:cNvSpPr txBox="1"/>
            <p:nvPr/>
          </p:nvSpPr>
          <p:spPr>
            <a:xfrm>
              <a:off x="1646420" y="2835640"/>
              <a:ext cx="4539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N3</a:t>
              </a:r>
              <a:endParaRPr sz="1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4" name="Google Shape;584;p21"/>
          <p:cNvGrpSpPr/>
          <p:nvPr/>
        </p:nvGrpSpPr>
        <p:grpSpPr>
          <a:xfrm>
            <a:off x="7196010" y="1150495"/>
            <a:ext cx="1643190" cy="1833372"/>
            <a:chOff x="457200" y="1371600"/>
            <a:chExt cx="1643190" cy="1833372"/>
          </a:xfrm>
        </p:grpSpPr>
        <p:sp>
          <p:nvSpPr>
            <p:cNvPr id="585" name="Google Shape;585;p21"/>
            <p:cNvSpPr txBox="1"/>
            <p:nvPr/>
          </p:nvSpPr>
          <p:spPr>
            <a:xfrm>
              <a:off x="457200" y="1371600"/>
              <a:ext cx="4539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N1</a:t>
              </a:r>
              <a:endParaRPr sz="1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1"/>
            <p:cNvSpPr txBox="1"/>
            <p:nvPr/>
          </p:nvSpPr>
          <p:spPr>
            <a:xfrm>
              <a:off x="457200" y="2133600"/>
              <a:ext cx="4539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N3</a:t>
              </a:r>
              <a:endParaRPr sz="1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1"/>
            <p:cNvSpPr txBox="1"/>
            <p:nvPr/>
          </p:nvSpPr>
          <p:spPr>
            <a:xfrm>
              <a:off x="457200" y="2819400"/>
              <a:ext cx="4539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N2</a:t>
              </a:r>
              <a:endParaRPr sz="1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1"/>
            <p:cNvSpPr txBox="1"/>
            <p:nvPr/>
          </p:nvSpPr>
          <p:spPr>
            <a:xfrm>
              <a:off x="1646420" y="1387840"/>
              <a:ext cx="4539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N2</a:t>
              </a:r>
              <a:endParaRPr sz="1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1"/>
            <p:cNvSpPr txBox="1"/>
            <p:nvPr/>
          </p:nvSpPr>
          <p:spPr>
            <a:xfrm>
              <a:off x="1646420" y="2149840"/>
              <a:ext cx="4539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N3</a:t>
              </a:r>
              <a:endParaRPr sz="1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1"/>
            <p:cNvSpPr txBox="1"/>
            <p:nvPr/>
          </p:nvSpPr>
          <p:spPr>
            <a:xfrm>
              <a:off x="1646420" y="2835640"/>
              <a:ext cx="4539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N1</a:t>
              </a:r>
              <a:endParaRPr sz="1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2"/>
          <p:cNvSpPr txBox="1">
            <a:spLocks noGrp="1"/>
          </p:cNvSpPr>
          <p:nvPr>
            <p:ph type="body" idx="1"/>
          </p:nvPr>
        </p:nvSpPr>
        <p:spPr>
          <a:xfrm>
            <a:off x="0" y="133349"/>
            <a:ext cx="3488076" cy="3546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1400" b="1"/>
              <a:t>Rice and maize yield:</a:t>
            </a:r>
            <a:endParaRPr/>
          </a:p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1400"/>
              <a:t>No or minor impact of diversification on WS rice yield</a:t>
            </a:r>
            <a:endParaRPr/>
          </a:p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1400"/>
              <a:t>No or minor impact of residue management on crop yield </a:t>
            </a:r>
            <a:endParaRPr sz="1400"/>
          </a:p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1400"/>
              <a:t>No negative impact of tillage on DS rice and maize yield</a:t>
            </a:r>
            <a:endParaRPr/>
          </a:p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1400"/>
              <a:t>Higher GHG in WS rice following maize in DS than rice in DS (to be validated)</a:t>
            </a:r>
            <a:endParaRPr/>
          </a:p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700"/>
          </a:p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1400" b="1"/>
              <a:t>Soils: </a:t>
            </a:r>
            <a:endParaRPr/>
          </a:p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1400"/>
              <a:t>Straw removal reduced total C and N (not shown).</a:t>
            </a:r>
            <a:endParaRPr/>
          </a:p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1400"/>
              <a:t>Reduction in C was higher in R-M rotation. </a:t>
            </a:r>
            <a:endParaRPr/>
          </a:p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1400"/>
              <a:t>Straw incorporation sustained total C and N.</a:t>
            </a:r>
            <a:endParaRPr/>
          </a:p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1000"/>
          </a:p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1400"/>
              <a:t>On-going works :</a:t>
            </a:r>
            <a:endParaRPr/>
          </a:p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1400"/>
              <a:t>Soil and plant analyses and additional GHG measurement. Paper writing.</a:t>
            </a:r>
            <a:endParaRPr sz="1400"/>
          </a:p>
        </p:txBody>
      </p:sp>
      <p:pic>
        <p:nvPicPr>
          <p:cNvPr id="596" name="Google Shape;59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2117" y="-165733"/>
            <a:ext cx="5691883" cy="4791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1575" y="-22436"/>
            <a:ext cx="14759814" cy="5165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l="278" r="268"/>
          <a:stretch/>
        </p:blipFill>
        <p:spPr>
          <a:xfrm>
            <a:off x="-91439" y="0"/>
            <a:ext cx="4053839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 l="-6759" t="-14312" r="-12244" b="-20711"/>
          <a:stretch/>
        </p:blipFill>
        <p:spPr>
          <a:xfrm>
            <a:off x="323850" y="4152900"/>
            <a:ext cx="1695450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0" y="1286916"/>
            <a:ext cx="3059953" cy="2950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Garamond"/>
              <a:buNone/>
            </a:pPr>
            <a:r>
              <a:rPr lang="en-US">
                <a:solidFill>
                  <a:schemeClr val="lt1"/>
                </a:solidFill>
              </a:rPr>
              <a:t>Long-term experiments in IRRI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935480" y="4229100"/>
            <a:ext cx="1771421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</a:pPr>
            <a:r>
              <a:rPr lang="en-US" sz="2400">
                <a:solidFill>
                  <a:schemeClr val="lt1"/>
                </a:solidFill>
              </a:rPr>
              <a:t>K Saito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400">
                <a:solidFill>
                  <a:schemeClr val="lt1"/>
                </a:solidFill>
              </a:rPr>
              <a:t>O Angeles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</a:pP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44" y="982466"/>
            <a:ext cx="9044584" cy="411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6" name="Google Shape;226;p8"/>
          <p:cNvGrpSpPr/>
          <p:nvPr/>
        </p:nvGrpSpPr>
        <p:grpSpPr>
          <a:xfrm>
            <a:off x="3981235" y="1153916"/>
            <a:ext cx="4934163" cy="3600450"/>
            <a:chOff x="3962399" y="838200"/>
            <a:chExt cx="4953000" cy="4876800"/>
          </a:xfrm>
        </p:grpSpPr>
        <p:sp>
          <p:nvSpPr>
            <p:cNvPr id="227" name="Google Shape;227;p8"/>
            <p:cNvSpPr txBox="1"/>
            <p:nvPr/>
          </p:nvSpPr>
          <p:spPr>
            <a:xfrm>
              <a:off x="4267200" y="1524000"/>
              <a:ext cx="4269324" cy="7920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Long Term Continuous Cropping Experiment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(3 rice crops per year)</a:t>
              </a: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3962399" y="838200"/>
              <a:ext cx="4953000" cy="4876800"/>
            </a:xfrm>
            <a:prstGeom prst="rect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" name="Google Shape;229;p8"/>
          <p:cNvGrpSpPr/>
          <p:nvPr/>
        </p:nvGrpSpPr>
        <p:grpSpPr>
          <a:xfrm>
            <a:off x="2286000" y="3782816"/>
            <a:ext cx="1468672" cy="800100"/>
            <a:chOff x="2324156" y="4583668"/>
            <a:chExt cx="1468672" cy="826532"/>
          </a:xfrm>
        </p:grpSpPr>
        <p:cxnSp>
          <p:nvCxnSpPr>
            <p:cNvPr id="230" name="Google Shape;230;p8"/>
            <p:cNvCxnSpPr/>
            <p:nvPr/>
          </p:nvCxnSpPr>
          <p:spPr>
            <a:xfrm flipH="1">
              <a:off x="2438400" y="4996934"/>
              <a:ext cx="952556" cy="413266"/>
            </a:xfrm>
            <a:prstGeom prst="curvedConnector3">
              <a:avLst>
                <a:gd name="adj1" fmla="val 1425"/>
              </a:avLst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31" name="Google Shape;231;p8"/>
            <p:cNvSpPr txBox="1"/>
            <p:nvPr/>
          </p:nvSpPr>
          <p:spPr>
            <a:xfrm>
              <a:off x="2324156" y="4583668"/>
              <a:ext cx="1468672" cy="317945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Weather Station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" name="Google Shape;232;p8"/>
          <p:cNvGrpSpPr/>
          <p:nvPr/>
        </p:nvGrpSpPr>
        <p:grpSpPr>
          <a:xfrm>
            <a:off x="250372" y="1153916"/>
            <a:ext cx="1371600" cy="3657600"/>
            <a:chOff x="250372" y="914400"/>
            <a:chExt cx="1371600" cy="4876800"/>
          </a:xfrm>
        </p:grpSpPr>
        <p:sp>
          <p:nvSpPr>
            <p:cNvPr id="233" name="Google Shape;233;p8"/>
            <p:cNvSpPr txBox="1"/>
            <p:nvPr/>
          </p:nvSpPr>
          <p:spPr>
            <a:xfrm>
              <a:off x="304800" y="1295400"/>
              <a:ext cx="1268296" cy="1846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Rice-Upland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Crop (maize)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Rotation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Experiment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(2 crops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per year)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250372" y="914400"/>
              <a:ext cx="1371600" cy="4876800"/>
            </a:xfrm>
            <a:prstGeom prst="rect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5" name="Google Shape;235;p8"/>
          <p:cNvSpPr/>
          <p:nvPr/>
        </p:nvSpPr>
        <p:spPr>
          <a:xfrm>
            <a:off x="250372" y="121745"/>
            <a:ext cx="87241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1962: Long term continuous cropping experiment (LTCCE)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179 seasons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1993: Rice-upland crop rotation experiment (B2)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546222"/>
              </p:ext>
            </p:extLst>
          </p:nvPr>
        </p:nvGraphicFramePr>
        <p:xfrm>
          <a:off x="4267199" y="133350"/>
          <a:ext cx="4201197" cy="400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6338315"/>
              </p:ext>
            </p:extLst>
          </p:nvPr>
        </p:nvGraphicFramePr>
        <p:xfrm>
          <a:off x="430906" y="218001"/>
          <a:ext cx="3591595" cy="3831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70118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3"/>
          <p:cNvSpPr txBox="1">
            <a:spLocks noGrp="1"/>
          </p:cNvSpPr>
          <p:nvPr>
            <p:ph type="title"/>
          </p:nvPr>
        </p:nvSpPr>
        <p:spPr>
          <a:xfrm>
            <a:off x="439480" y="1047750"/>
            <a:ext cx="359912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endParaRPr/>
          </a:p>
        </p:txBody>
      </p:sp>
      <p:sp>
        <p:nvSpPr>
          <p:cNvPr id="602" name="Google Shape;602;p23"/>
          <p:cNvSpPr txBox="1">
            <a:spLocks noGrp="1"/>
          </p:cNvSpPr>
          <p:nvPr>
            <p:ph type="body" idx="1"/>
          </p:nvPr>
        </p:nvSpPr>
        <p:spPr>
          <a:xfrm>
            <a:off x="4114800" y="1047749"/>
            <a:ext cx="4572000" cy="3546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</p:txBody>
      </p:sp>
      <p:pic>
        <p:nvPicPr>
          <p:cNvPr id="603" name="Google Shape;60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8192" y="26045"/>
            <a:ext cx="5767760" cy="5117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2C8ED06-420E-88D9-F929-DC19C0B79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18246"/>
            <a:ext cx="8728364" cy="3263504"/>
          </a:xfrm>
        </p:spPr>
        <p:txBody>
          <a:bodyPr>
            <a:normAutofit/>
          </a:bodyPr>
          <a:lstStyle/>
          <a:p>
            <a:r>
              <a:rPr lang="en-US" sz="2400" dirty="0" err="1"/>
              <a:t>Rainfed</a:t>
            </a:r>
            <a:r>
              <a:rPr lang="en-US" sz="2400" dirty="0"/>
              <a:t> rice/fallow in dry season reduced SOC stocks, whereas rice-rice and rice-maize systems maintained them.</a:t>
            </a:r>
          </a:p>
          <a:p>
            <a:r>
              <a:rPr lang="en-US" sz="2400" dirty="0"/>
              <a:t>Short-term fallow upland rice systems did not maintain yield and SOC.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322C7C-2D13-8FC9-895E-F0EB08CF026C}"/>
              </a:ext>
            </a:extLst>
          </p:cNvPr>
          <p:cNvSpPr txBox="1">
            <a:spLocks/>
          </p:cNvSpPr>
          <p:nvPr/>
        </p:nvSpPr>
        <p:spPr>
          <a:xfrm>
            <a:off x="148107" y="-25511"/>
            <a:ext cx="8124653" cy="7232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Sustainability of other systems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D0C149-A857-D998-9C82-BD02770BC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884" y="1854173"/>
            <a:ext cx="4031700" cy="32893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62BE5A-3122-EB11-7428-2D825CB76FFD}"/>
              </a:ext>
            </a:extLst>
          </p:cNvPr>
          <p:cNvSpPr txBox="1"/>
          <p:nvPr/>
        </p:nvSpPr>
        <p:spPr>
          <a:xfrm>
            <a:off x="5802933" y="4369267"/>
            <a:ext cx="2321720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dirty="0"/>
              <a:t>(Wit et al., 2000; </a:t>
            </a:r>
            <a:r>
              <a:rPr lang="en-US" dirty="0" err="1"/>
              <a:t>Pampolino</a:t>
            </a:r>
            <a:r>
              <a:rPr lang="en-US" dirty="0"/>
              <a:t> et al., 2007;  Saito &amp; </a:t>
            </a:r>
            <a:r>
              <a:rPr lang="en-US" dirty="0" err="1"/>
              <a:t>Asai</a:t>
            </a:r>
            <a:r>
              <a:rPr lang="en-US" dirty="0"/>
              <a:t>, 2015; Cha-un et al. 2017)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A44623-2BE4-BD0F-B374-826715052977}"/>
              </a:ext>
            </a:extLst>
          </p:cNvPr>
          <p:cNvSpPr txBox="1"/>
          <p:nvPr/>
        </p:nvSpPr>
        <p:spPr>
          <a:xfrm>
            <a:off x="5724297" y="2981739"/>
            <a:ext cx="3226823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dirty="0"/>
              <a:t>Simulation on impact of land use on soil organic carbon (SOC) stocks in slash-and-burn in Laos. </a:t>
            </a:r>
          </a:p>
        </p:txBody>
      </p:sp>
    </p:spTree>
    <p:extLst>
      <p:ext uri="{BB962C8B-B14F-4D97-AF65-F5344CB8AC3E}">
        <p14:creationId xmlns:p14="http://schemas.microsoft.com/office/powerpoint/2010/main" val="1702901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BB3B98E-A186-801E-56A9-A8B860C81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33350"/>
            <a:ext cx="8225900" cy="994172"/>
          </a:xfrm>
        </p:spPr>
        <p:txBody>
          <a:bodyPr>
            <a:normAutofit/>
          </a:bodyPr>
          <a:lstStyle/>
          <a:p>
            <a:pPr algn="l"/>
            <a:r>
              <a:rPr lang="en-PH" sz="3600" dirty="0"/>
              <a:t>Long-term impact of compost in Vietnam </a:t>
            </a:r>
            <a:br>
              <a:rPr lang="da-DK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da-DK" sz="2000" dirty="0"/>
              <a:t>(Watanabe et al., 2009, 2013, 2017)</a:t>
            </a:r>
            <a:endParaRPr lang="en-PH" sz="28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99FEFA4-AEDD-CB7D-38B8-402C58564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112" y="1116686"/>
            <a:ext cx="8229600" cy="3394472"/>
          </a:xfrm>
        </p:spPr>
        <p:txBody>
          <a:bodyPr>
            <a:normAutofit/>
          </a:bodyPr>
          <a:lstStyle/>
          <a:p>
            <a:r>
              <a:rPr lang="en-PH" sz="1600" dirty="0"/>
              <a:t>Started in 2000 and on-going (2 seasons per year) </a:t>
            </a:r>
          </a:p>
          <a:p>
            <a:r>
              <a:rPr lang="en-PH" sz="1600" dirty="0"/>
              <a:t>Control: NPK without rice compost (F100C-)</a:t>
            </a:r>
          </a:p>
          <a:p>
            <a:r>
              <a:rPr lang="en-PH" sz="1600" dirty="0"/>
              <a:t>Treatment: 60% NPK with compost (6t/ha) (F60C+)</a:t>
            </a:r>
          </a:p>
          <a:p>
            <a:r>
              <a:rPr lang="en-PH" sz="1600" b="1" dirty="0"/>
              <a:t>Finding: compost can replace NPK, and improve rice yield and soil carbon.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42AAFD8-20BD-BE88-CC5D-038B41A56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12" y="2539146"/>
            <a:ext cx="3710226" cy="254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CCA7CB86-FA29-43B5-3BBD-679544846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691" y="2606113"/>
            <a:ext cx="4368139" cy="234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463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209BA2-DA09-0B10-3C78-074CF689F5E7}"/>
              </a:ext>
            </a:extLst>
          </p:cNvPr>
          <p:cNvSpPr txBox="1"/>
          <p:nvPr/>
        </p:nvSpPr>
        <p:spPr>
          <a:xfrm>
            <a:off x="1393371" y="1381077"/>
            <a:ext cx="59871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Thank you for your listening</a:t>
            </a:r>
          </a:p>
        </p:txBody>
      </p:sp>
    </p:spTree>
    <p:extLst>
      <p:ext uri="{BB962C8B-B14F-4D97-AF65-F5344CB8AC3E}">
        <p14:creationId xmlns:p14="http://schemas.microsoft.com/office/powerpoint/2010/main" val="2409290627"/>
      </p:ext>
    </p:extLst>
  </p:cSld>
  <p:clrMapOvr>
    <a:masterClrMapping/>
  </p:clrMapOvr>
</p:sld>
</file>

<file path=ppt/theme/theme1.xml><?xml version="1.0" encoding="utf-8"?>
<a:theme xmlns:a="http://schemas.openxmlformats.org/drawingml/2006/main" name="BOT Meeting PPT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1058</Words>
  <Application>Microsoft Office PowerPoint</Application>
  <PresentationFormat>On-screen Show (16:9)</PresentationFormat>
  <Paragraphs>280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Garamond</vt:lpstr>
      <vt:lpstr>Arial</vt:lpstr>
      <vt:lpstr>Aptos Display</vt:lpstr>
      <vt:lpstr>Corbel</vt:lpstr>
      <vt:lpstr>Calibri</vt:lpstr>
      <vt:lpstr>Quattrocento Sans</vt:lpstr>
      <vt:lpstr>Aptos</vt:lpstr>
      <vt:lpstr>BOT Meeting PPT Template</vt:lpstr>
      <vt:lpstr>Office Theme</vt:lpstr>
      <vt:lpstr>Rice feeds over half the world</vt:lpstr>
      <vt:lpstr>Concern about the future of rice</vt:lpstr>
      <vt:lpstr>Long-term experiments in IRRI</vt:lpstr>
      <vt:lpstr>PowerPoint Presentation</vt:lpstr>
      <vt:lpstr>PowerPoint Presentation</vt:lpstr>
      <vt:lpstr>PowerPoint Presentation</vt:lpstr>
      <vt:lpstr>PowerPoint Presentation</vt:lpstr>
      <vt:lpstr>Long-term impact of compost in Vietnam  (Watanabe et al., 2009, 2013, 2017)</vt:lpstr>
      <vt:lpstr>PowerPoint Presentation</vt:lpstr>
      <vt:lpstr>PowerPoint Presentation</vt:lpstr>
      <vt:lpstr>PowerPoint Presentation</vt:lpstr>
      <vt:lpstr>Long term continuous cropping experiment (LTCCE)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Nishigaki et al. (unpublished data)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Long-term experiments in IRRI</dc:title>
  <dc:creator>Saito, Kazuki (IRRI)</dc:creator>
  <cp:lastModifiedBy>Thanh Tuyền Nguyễn</cp:lastModifiedBy>
  <cp:revision>12</cp:revision>
  <dcterms:modified xsi:type="dcterms:W3CDTF">2024-10-10T02:18:37Z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2024-10-09T10:12:41Z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b35c6ada-94e7-4eba-ad97-a9d9b58a2b2b</vt:lpwstr>
  </property>
  <property fmtid="{D5CDD505-2E9C-101B-9397-08002B2CF9AE}" pid="7" name="MSIP_Label_defa4170-0d19-0005-0004-bc88714345d2_ActionId">
    <vt:lpwstr>eb4d9d23-284b-4af2-9999-966b83c3e08c</vt:lpwstr>
  </property>
  <property fmtid="{D5CDD505-2E9C-101B-9397-08002B2CF9AE}" pid="8" name="MSIP_Label_defa4170-0d19-0005-0004-bc88714345d2_ContentBits">
    <vt:lpwstr>0</vt:lpwstr>
  </property>
</Properties>
</file>