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4"/>
  </p:notesMasterIdLst>
  <p:sldIdLst>
    <p:sldId id="256" r:id="rId3"/>
    <p:sldId id="6070" r:id="rId4"/>
    <p:sldId id="911" r:id="rId5"/>
    <p:sldId id="6075" r:id="rId6"/>
    <p:sldId id="6103" r:id="rId7"/>
    <p:sldId id="258" r:id="rId8"/>
    <p:sldId id="6098" r:id="rId9"/>
    <p:sldId id="6106" r:id="rId10"/>
    <p:sldId id="6099" r:id="rId11"/>
    <p:sldId id="6100" r:id="rId12"/>
    <p:sldId id="25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8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C0BF2-F16E-4032-AB11-FB70782FBC7E}" type="datetimeFigureOut">
              <a:rPr lang="en-SG" smtClean="0"/>
              <a:t>18/11/2023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26B626-7F00-4244-BB1F-776D02C785B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77472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95" name="Google Shape;9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96697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41" name="Google Shape;14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30588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84526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ctrTitle"/>
          </p:nvPr>
        </p:nvSpPr>
        <p:spPr>
          <a:xfrm>
            <a:off x="4863547" y="2130426"/>
            <a:ext cx="6414052" cy="2111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ubTitle" idx="1"/>
          </p:nvPr>
        </p:nvSpPr>
        <p:spPr>
          <a:xfrm>
            <a:off x="4863547" y="4343400"/>
            <a:ext cx="6414053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3733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ctr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ftr" idx="11"/>
          </p:nvPr>
        </p:nvSpPr>
        <p:spPr>
          <a:xfrm>
            <a:off x="1320800" y="6518275"/>
            <a:ext cx="660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9672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0"/>
          <p:cNvSpPr txBox="1">
            <a:spLocks noGrp="1"/>
          </p:cNvSpPr>
          <p:nvPr>
            <p:ph type="title"/>
          </p:nvPr>
        </p:nvSpPr>
        <p:spPr>
          <a:xfrm>
            <a:off x="609603" y="273051"/>
            <a:ext cx="4011085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5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body" idx="1"/>
          </p:nvPr>
        </p:nvSpPr>
        <p:spPr>
          <a:xfrm>
            <a:off x="4766737" y="273054"/>
            <a:ext cx="6815668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242888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514350" lvl="1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100"/>
            </a:lvl2pPr>
            <a:lvl3pPr marL="771525" lvl="2" indent="-21431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028700" lvl="3" indent="-200025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4pPr>
            <a:lvl5pPr marL="1285875" lvl="4" indent="-200025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500"/>
            </a:lvl5pPr>
            <a:lvl6pPr marL="1543050" lvl="5" indent="-200025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1800225" lvl="6" indent="-200025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057400" lvl="7" indent="-200025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2314575" lvl="8" indent="-200025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28" name="Google Shape;28;p10"/>
          <p:cNvSpPr txBox="1">
            <a:spLocks noGrp="1"/>
          </p:cNvSpPr>
          <p:nvPr>
            <p:ph type="body" idx="2"/>
          </p:nvPr>
        </p:nvSpPr>
        <p:spPr>
          <a:xfrm>
            <a:off x="609603" y="1435103"/>
            <a:ext cx="4011085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28588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1pPr>
            <a:lvl2pPr marL="514350" lvl="1" indent="-128588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2pPr>
            <a:lvl3pPr marL="771525" lvl="2" indent="-128588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3pPr>
            <a:lvl4pPr marL="1028700" lvl="3" indent="-128588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4pPr>
            <a:lvl5pPr marL="1285875" lvl="4" indent="-128588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5pPr>
            <a:lvl6pPr marL="1543050" lvl="5" indent="-128588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6pPr>
            <a:lvl7pPr marL="1800225" lvl="6" indent="-128588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7pPr>
            <a:lvl8pPr marL="2057400" lvl="7" indent="-128588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8pPr>
            <a:lvl9pPr marL="2314575" lvl="8" indent="-128588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dt" idx="10"/>
          </p:nvPr>
        </p:nvSpPr>
        <p:spPr>
          <a:xfrm>
            <a:off x="609602" y="635635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ft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sldNum" idx="12"/>
          </p:nvPr>
        </p:nvSpPr>
        <p:spPr>
          <a:xfrm>
            <a:off x="8737604" y="635635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68018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1"/>
          <p:cNvSpPr txBox="1">
            <a:spLocks noGrp="1"/>
          </p:cNvSpPr>
          <p:nvPr>
            <p:ph type="title"/>
          </p:nvPr>
        </p:nvSpPr>
        <p:spPr>
          <a:xfrm>
            <a:off x="2389718" y="4800604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5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1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11"/>
          <p:cNvSpPr txBox="1">
            <a:spLocks noGrp="1"/>
          </p:cNvSpPr>
          <p:nvPr>
            <p:ph type="body" idx="1"/>
          </p:nvPr>
        </p:nvSpPr>
        <p:spPr>
          <a:xfrm>
            <a:off x="2389718" y="5367342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28588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1pPr>
            <a:lvl2pPr marL="514350" lvl="1" indent="-128588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2pPr>
            <a:lvl3pPr marL="771525" lvl="2" indent="-128588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3pPr>
            <a:lvl4pPr marL="1028700" lvl="3" indent="-128588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4pPr>
            <a:lvl5pPr marL="1285875" lvl="4" indent="-128588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5pPr>
            <a:lvl6pPr marL="1543050" lvl="5" indent="-128588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6pPr>
            <a:lvl7pPr marL="1800225" lvl="6" indent="-128588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7pPr>
            <a:lvl8pPr marL="2057400" lvl="7" indent="-128588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8pPr>
            <a:lvl9pPr marL="2314575" lvl="8" indent="-128588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dt" idx="10"/>
          </p:nvPr>
        </p:nvSpPr>
        <p:spPr>
          <a:xfrm>
            <a:off x="609602" y="635635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ft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sldNum" idx="12"/>
          </p:nvPr>
        </p:nvSpPr>
        <p:spPr>
          <a:xfrm>
            <a:off x="8737604" y="635635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875489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2"/>
          <p:cNvSpPr txBox="1">
            <a:spLocks noGrp="1"/>
          </p:cNvSpPr>
          <p:nvPr>
            <p:ph type="title"/>
          </p:nvPr>
        </p:nvSpPr>
        <p:spPr>
          <a:xfrm>
            <a:off x="609602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body" idx="1"/>
          </p:nvPr>
        </p:nvSpPr>
        <p:spPr>
          <a:xfrm rot="5400000">
            <a:off x="3833020" y="-1623215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92881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4350" lvl="1" indent="-192881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771525" lvl="2" indent="-192881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8700" lvl="3" indent="-192881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285875" lvl="4" indent="-192881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543050" lvl="5" indent="-192881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800225" lvl="6" indent="-192881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7400" lvl="7" indent="-192881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14575" lvl="8" indent="-192881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dt" idx="10"/>
          </p:nvPr>
        </p:nvSpPr>
        <p:spPr>
          <a:xfrm>
            <a:off x="609602" y="635635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ft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sldNum" idx="12"/>
          </p:nvPr>
        </p:nvSpPr>
        <p:spPr>
          <a:xfrm>
            <a:off x="8737604" y="635635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98493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"/>
          <p:cNvSpPr txBox="1">
            <a:spLocks noGrp="1"/>
          </p:cNvSpPr>
          <p:nvPr>
            <p:ph type="title"/>
          </p:nvPr>
        </p:nvSpPr>
        <p:spPr>
          <a:xfrm rot="5400000">
            <a:off x="7285039" y="1828805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6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92881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4350" lvl="1" indent="-192881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771525" lvl="2" indent="-192881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8700" lvl="3" indent="-192881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285875" lvl="4" indent="-192881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543050" lvl="5" indent="-192881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800225" lvl="6" indent="-192881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7400" lvl="7" indent="-192881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14575" lvl="8" indent="-192881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dt" idx="10"/>
          </p:nvPr>
        </p:nvSpPr>
        <p:spPr>
          <a:xfrm>
            <a:off x="609602" y="635635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ft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ldNum" idx="12"/>
          </p:nvPr>
        </p:nvSpPr>
        <p:spPr>
          <a:xfrm>
            <a:off x="8737604" y="635635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77648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614363"/>
          </a:xfrm>
          <a:prstGeom prst="rect">
            <a:avLst/>
          </a:prstGeom>
        </p:spPr>
        <p:txBody>
          <a:bodyPr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61226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585973" y="1397000"/>
            <a:ext cx="4798827" cy="2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5486400" y="1396999"/>
            <a:ext cx="6096000" cy="47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575719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rgbClr val="165963"/>
              </a:buClr>
              <a:buSzPts val="3200"/>
              <a:buChar char="•"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1219170" lvl="1" indent="-541853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1079B2"/>
              </a:buClr>
              <a:buSzPts val="2800"/>
              <a:buChar char="–"/>
              <a:defRPr/>
            </a:lvl2pPr>
            <a:lvl3pPr marL="1828754" lvl="2" indent="-507987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2B976"/>
              </a:buClr>
              <a:buSzPts val="24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4pPr>
            <a:lvl5pPr marL="3047924" lvl="4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1800"/>
              <a:buChar char="»"/>
              <a:defRPr/>
            </a:lvl5pPr>
            <a:lvl6pPr marL="3657509" lvl="5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2"/>
          </p:nvPr>
        </p:nvSpPr>
        <p:spPr>
          <a:xfrm>
            <a:off x="7924800" y="6172200"/>
            <a:ext cx="3657600" cy="2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304792" algn="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262626"/>
              </a:buClr>
              <a:buSzPts val="1050"/>
              <a:buNone/>
              <a:defRPr sz="1400"/>
            </a:lvl1pPr>
            <a:lvl2pPr marL="1219170" lvl="1" indent="-397923" algn="l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rgbClr val="262626"/>
              </a:buClr>
              <a:buSzPts val="1100"/>
              <a:buChar char="–"/>
              <a:defRPr sz="1467"/>
            </a:lvl2pPr>
            <a:lvl3pPr marL="1828754" lvl="2" indent="-397923" algn="l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rgbClr val="262626"/>
              </a:buClr>
              <a:buSzPts val="1100"/>
              <a:buChar char="•"/>
              <a:defRPr sz="1467"/>
            </a:lvl3pPr>
            <a:lvl4pPr marL="2438339" lvl="3" indent="-397923" algn="l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rgbClr val="262626"/>
              </a:buClr>
              <a:buSzPts val="1100"/>
              <a:buChar char="–"/>
              <a:defRPr sz="1467"/>
            </a:lvl4pPr>
            <a:lvl5pPr marL="3047924" lvl="4" indent="-397923" algn="l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rgbClr val="262626"/>
              </a:buClr>
              <a:buSzPts val="1100"/>
              <a:buChar char="»"/>
              <a:defRPr sz="1467"/>
            </a:lvl5pPr>
            <a:lvl6pPr marL="3657509" lvl="5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1320800" y="6518275"/>
            <a:ext cx="660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67" b="1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831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923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6596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2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2253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2222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0" name="Google Shape;70;p2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3384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3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8" name="Google Shape;7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0154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2160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7148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91780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609602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609602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609602" y="635635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737604" y="635635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1233457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9" r:id="rId5"/>
    <p:sldLayoutId id="214748368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youtube.com/watch?v=UmBV1qemi88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11297" y="354010"/>
            <a:ext cx="2125251" cy="9392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201EEF-F00F-EEED-45CC-9BB2E80FD97E}"/>
              </a:ext>
            </a:extLst>
          </p:cNvPr>
          <p:cNvSpPr txBox="1"/>
          <p:nvPr/>
        </p:nvSpPr>
        <p:spPr>
          <a:xfrm>
            <a:off x="3894038" y="4965619"/>
            <a:ext cx="4540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Thailand, 20</a:t>
            </a:r>
            <a:r>
              <a:rPr lang="en-US" sz="2400" b="1" baseline="30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November 2023</a:t>
            </a:r>
            <a:endParaRPr lang="en-SG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9558F7-F554-E49D-C32C-D26DDEA69CD4}"/>
              </a:ext>
            </a:extLst>
          </p:cNvPr>
          <p:cNvSpPr txBox="1"/>
          <p:nvPr/>
        </p:nvSpPr>
        <p:spPr>
          <a:xfrm>
            <a:off x="6493267" y="873303"/>
            <a:ext cx="2843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/>
              <a:t>Logos ThaRD, ThaiNAMA</a:t>
            </a:r>
          </a:p>
          <a:p>
            <a:endParaRPr lang="en-V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F5F4D-2451-B725-D697-F9C41ACA7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120"/>
            <a:ext cx="10720873" cy="87118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</a:rPr>
              <a:t>“Controlled” Factors of Composting Windrow </a:t>
            </a:r>
            <a:endParaRPr lang="en-SG" sz="3600" b="1" dirty="0">
              <a:solidFill>
                <a:srgbClr val="00B05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6A813F-C43F-D815-B0CA-5210B205FF58}"/>
              </a:ext>
            </a:extLst>
          </p:cNvPr>
          <p:cNvSpPr/>
          <p:nvPr/>
        </p:nvSpPr>
        <p:spPr>
          <a:xfrm>
            <a:off x="9865360" y="6278880"/>
            <a:ext cx="2143760" cy="5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11C383-3A0A-7226-F30B-9D2BD9866A67}"/>
              </a:ext>
            </a:extLst>
          </p:cNvPr>
          <p:cNvSpPr/>
          <p:nvPr/>
        </p:nvSpPr>
        <p:spPr>
          <a:xfrm>
            <a:off x="4511202" y="822338"/>
            <a:ext cx="404668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TEMPERATURE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8" name="Picture 7" descr="A thermometer in a circle&#10;&#10;Description automatically generated">
            <a:extLst>
              <a:ext uri="{FF2B5EF4-FFF2-40B4-BE49-F238E27FC236}">
                <a16:creationId xmlns:a16="http://schemas.microsoft.com/office/drawing/2014/main" id="{5CA888F3-2463-62CF-7A88-D63223FBA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691" y="677262"/>
            <a:ext cx="986360" cy="11553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72C7A2-C58D-8D4F-64BA-F0890F96D9A8}"/>
              </a:ext>
            </a:extLst>
          </p:cNvPr>
          <p:cNvSpPr txBox="1"/>
          <p:nvPr/>
        </p:nvSpPr>
        <p:spPr>
          <a:xfrm>
            <a:off x="5902182" y="2563705"/>
            <a:ext cx="6129230" cy="23155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Thermophilic stage lasts for 7-10 days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Cover with a canvas or tarp to restrict airflow and rainfall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the temperature is high (&gt;70</a:t>
            </a:r>
            <a:r>
              <a:rPr lang="en-US" sz="22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C), turn again, usually 10-15 days after the first turning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CCE6AE-322A-CCCF-6B65-010C3669C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2549" y="765470"/>
            <a:ext cx="2331304" cy="16395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8100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6A813F-C43F-D815-B0CA-5210B205FF58}"/>
              </a:ext>
            </a:extLst>
          </p:cNvPr>
          <p:cNvSpPr/>
          <p:nvPr/>
        </p:nvSpPr>
        <p:spPr>
          <a:xfrm>
            <a:off x="9865360" y="6278880"/>
            <a:ext cx="2143760" cy="5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CBF478-8BE3-748B-C75D-841EB8F8D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95" y="84029"/>
            <a:ext cx="11019453" cy="614363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</a:rPr>
              <a:t>MECHANIZED RICE STRAW-BASED COMPOSTING VIDEO</a:t>
            </a:r>
            <a:endParaRPr lang="en-SG" sz="3600" b="1" dirty="0">
              <a:solidFill>
                <a:srgbClr val="00B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43EDB4-B52F-5AF4-23B0-FF8C3A4C3396}"/>
              </a:ext>
            </a:extLst>
          </p:cNvPr>
          <p:cNvSpPr txBox="1"/>
          <p:nvPr/>
        </p:nvSpPr>
        <p:spPr>
          <a:xfrm>
            <a:off x="2925925" y="5595337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Mechanized Rice Straw Composting (Thai Sub) - YouTube</a:t>
            </a:r>
            <a:endParaRPr lang="en-SG" dirty="0"/>
          </a:p>
        </p:txBody>
      </p:sp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F7BACCB1-17EE-9A47-0657-5A0C97E6E7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457" y="857015"/>
            <a:ext cx="7865086" cy="442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12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8CA8B4E-552B-D610-1C35-96259C0D4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91" y="332990"/>
            <a:ext cx="11244072" cy="762149"/>
          </a:xfrm>
        </p:spPr>
        <p:txBody>
          <a:bodyPr>
            <a:noAutofit/>
          </a:bodyPr>
          <a:lstStyle/>
          <a:p>
            <a:pPr algn="ctr"/>
            <a:r>
              <a:rPr lang="en-US" sz="3700" b="1" dirty="0">
                <a:solidFill>
                  <a:srgbClr val="00B050"/>
                </a:solidFill>
              </a:rPr>
              <a:t>Mechanized Rice Straw Collection </a:t>
            </a:r>
            <a:br>
              <a:rPr lang="en-US" sz="3700" b="1" dirty="0">
                <a:solidFill>
                  <a:srgbClr val="00B050"/>
                </a:solidFill>
              </a:rPr>
            </a:br>
            <a:r>
              <a:rPr lang="en-US" sz="3700" b="1" dirty="0">
                <a:solidFill>
                  <a:srgbClr val="00B050"/>
                </a:solidFill>
              </a:rPr>
              <a:t>enables to remove rice straw from the field</a:t>
            </a:r>
            <a:endParaRPr lang="en-PH" sz="3700" b="1" dirty="0">
              <a:solidFill>
                <a:srgbClr val="00B05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CDD6038-634C-FF32-6F49-5BB34D4CBEF2}"/>
              </a:ext>
            </a:extLst>
          </p:cNvPr>
          <p:cNvCxnSpPr>
            <a:cxnSpLocks/>
          </p:cNvCxnSpPr>
          <p:nvPr/>
        </p:nvCxnSpPr>
        <p:spPr>
          <a:xfrm>
            <a:off x="0" y="1478128"/>
            <a:ext cx="12094464" cy="0"/>
          </a:xfrm>
          <a:prstGeom prst="line">
            <a:avLst/>
          </a:prstGeom>
          <a:ln w="50800" cmpd="thinThick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19B3B5C-784D-F8D8-CE70-32200C6630ED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7047" y="1621487"/>
            <a:ext cx="2675164" cy="217492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73E0DF-A171-D93F-3977-0C1F354DE69A}"/>
              </a:ext>
            </a:extLst>
          </p:cNvPr>
          <p:cNvSpPr txBox="1"/>
          <p:nvPr/>
        </p:nvSpPr>
        <p:spPr>
          <a:xfrm>
            <a:off x="5633050" y="5681970"/>
            <a:ext cx="3541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Dry-field rice straw baler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32AADF-9283-90B1-4472-3C272EEACE1F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4243" y="3954010"/>
            <a:ext cx="2675164" cy="1758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0DC3A4-2B41-6935-D2DE-B8D7B175745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4630" y="1621487"/>
            <a:ext cx="2643745" cy="2174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8B3CEA-4CA9-57AB-0E67-98C869E862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4629" y="3945548"/>
            <a:ext cx="2643745" cy="17878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9710A36-FAD2-DAED-E1C9-7149C0A8570D}"/>
              </a:ext>
            </a:extLst>
          </p:cNvPr>
          <p:cNvSpPr txBox="1"/>
          <p:nvPr/>
        </p:nvSpPr>
        <p:spPr>
          <a:xfrm>
            <a:off x="9051233" y="5681959"/>
            <a:ext cx="30803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Wet-field rice straw baler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BA4D53-53BD-5741-6B0A-A03C104EF93C}"/>
              </a:ext>
            </a:extLst>
          </p:cNvPr>
          <p:cNvSpPr txBox="1"/>
          <p:nvPr/>
        </p:nvSpPr>
        <p:spPr>
          <a:xfrm>
            <a:off x="373624" y="1941558"/>
            <a:ext cx="5026511" cy="29625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Removal of rice straw for mushroom and compost / organic fertilizer production can reduce </a:t>
            </a:r>
            <a:r>
              <a:rPr kumimoji="0" lang="x-none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&gt;20% of GHGe </a:t>
            </a:r>
            <a:r>
              <a:rPr kumimoji="0" lang="x-none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from the practice of rice straw incorporation in the wet field</a:t>
            </a:r>
          </a:p>
        </p:txBody>
      </p:sp>
      <p:pic>
        <p:nvPicPr>
          <p:cNvPr id="17" name="Google Shape;158;g23bf6a1fb18_0_28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7757" y="6373897"/>
            <a:ext cx="697329" cy="2979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8319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E603B-BFC5-7244-9977-93834DD8A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498" y="270165"/>
            <a:ext cx="10059623" cy="55792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Rice straw composting – alternative to chemical use for added value and reduce environmental footprint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7615F7-3F49-DB95-5481-0F1682CA90BA}"/>
              </a:ext>
            </a:extLst>
          </p:cNvPr>
          <p:cNvSpPr/>
          <p:nvPr/>
        </p:nvSpPr>
        <p:spPr>
          <a:xfrm>
            <a:off x="92654" y="3271071"/>
            <a:ext cx="3638224" cy="18271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121920" tIns="60960" rIns="121920" bIns="60960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=&gt; Optimize rice straw decomposition efficiency and organic fertilizer quality.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CB3BC87-03BC-45C4-2B3F-8894ED15ABD7}"/>
              </a:ext>
            </a:extLst>
          </p:cNvPr>
          <p:cNvGrpSpPr/>
          <p:nvPr/>
        </p:nvGrpSpPr>
        <p:grpSpPr>
          <a:xfrm>
            <a:off x="3730877" y="1083935"/>
            <a:ext cx="8416413" cy="4366224"/>
            <a:chOff x="3730877" y="1083935"/>
            <a:chExt cx="8416413" cy="436622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A43EFBE-BDBC-F99D-3704-C4484D33640F}"/>
                </a:ext>
              </a:extLst>
            </p:cNvPr>
            <p:cNvGrpSpPr/>
            <p:nvPr/>
          </p:nvGrpSpPr>
          <p:grpSpPr>
            <a:xfrm>
              <a:off x="3730877" y="1083935"/>
              <a:ext cx="8416413" cy="4366223"/>
              <a:chOff x="3730877" y="1083935"/>
              <a:chExt cx="8416413" cy="436622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30877" y="1083935"/>
                <a:ext cx="8416413" cy="4366223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4098727" y="4295996"/>
                <a:ext cx="151416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Arial"/>
                  </a:rPr>
                  <a:t>after-mushroom, low quality, or wet straw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Arial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9905CEA-0C5B-9439-E853-84AB4F88E4DC}"/>
                </a:ext>
              </a:extLst>
            </p:cNvPr>
            <p:cNvGrpSpPr/>
            <p:nvPr/>
          </p:nvGrpSpPr>
          <p:grpSpPr>
            <a:xfrm>
              <a:off x="6642280" y="2901141"/>
              <a:ext cx="5210949" cy="2549018"/>
              <a:chOff x="6642280" y="2901141"/>
              <a:chExt cx="5210949" cy="2549018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6857310" y="2901141"/>
                <a:ext cx="15141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Arial"/>
                  </a:rPr>
                  <a:t>animal manure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Arial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642280" y="4619162"/>
                <a:ext cx="15141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Arial"/>
                  </a:rPr>
                  <a:t>organic fertilizer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Arial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8420122" y="4711495"/>
                <a:ext cx="15141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Arial"/>
                  </a:rPr>
                  <a:t>Compost pellets 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9829360" y="4988494"/>
                <a:ext cx="202386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Arial"/>
                  </a:rPr>
                  <a:t>Packaged products for testing markets </a:t>
                </a:r>
              </a:p>
            </p:txBody>
          </p:sp>
        </p:grpSp>
      </p:grpSp>
      <p:pic>
        <p:nvPicPr>
          <p:cNvPr id="3" name="Google Shape;158;g23bf6a1fb18_0_289">
            <a:extLst>
              <a:ext uri="{FF2B5EF4-FFF2-40B4-BE49-F238E27FC236}">
                <a16:creationId xmlns:a16="http://schemas.microsoft.com/office/drawing/2014/main" id="{F0BED080-B60A-4872-8848-FB6E502A885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115" y="6425655"/>
            <a:ext cx="697329" cy="297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66CD26D-6032-F0AB-4E02-18E20A3B68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45" y="1223470"/>
            <a:ext cx="1055976" cy="10559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69663F-027B-25C0-F2C7-94E7B921BF3E}"/>
              </a:ext>
            </a:extLst>
          </p:cNvPr>
          <p:cNvSpPr txBox="1"/>
          <p:nvPr/>
        </p:nvSpPr>
        <p:spPr>
          <a:xfrm>
            <a:off x="-34499" y="569352"/>
            <a:ext cx="1406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Physical process</a:t>
            </a:r>
            <a:endParaRPr kumimoji="0" lang="en-SG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D35B51-CFC8-12FC-4F3E-F853C5EDF30C}"/>
              </a:ext>
            </a:extLst>
          </p:cNvPr>
          <p:cNvSpPr txBox="1"/>
          <p:nvPr/>
        </p:nvSpPr>
        <p:spPr>
          <a:xfrm>
            <a:off x="1854673" y="2192343"/>
            <a:ext cx="21922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Bio - chemical process</a:t>
            </a:r>
            <a:endParaRPr kumimoji="0" lang="en-SG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767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230F3-8C30-BB2B-DBB1-1DF8713DE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592" y="33100"/>
            <a:ext cx="10972800" cy="614363"/>
          </a:xfrm>
        </p:spPr>
        <p:txBody>
          <a:bodyPr>
            <a:normAutofit/>
          </a:bodyPr>
          <a:lstStyle/>
          <a:p>
            <a:r>
              <a:rPr lang="en-US" sz="3300" dirty="0">
                <a:solidFill>
                  <a:srgbClr val="00B050"/>
                </a:solidFill>
              </a:rPr>
              <a:t>Mechanized Rice Straw - Based Composting Process</a:t>
            </a:r>
            <a:endParaRPr lang="en-SG" sz="3300" dirty="0">
              <a:solidFill>
                <a:srgbClr val="00B05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11F3E16-2B6F-21C4-C184-D06810CADE78}"/>
              </a:ext>
            </a:extLst>
          </p:cNvPr>
          <p:cNvGrpSpPr/>
          <p:nvPr/>
        </p:nvGrpSpPr>
        <p:grpSpPr>
          <a:xfrm>
            <a:off x="1247958" y="882578"/>
            <a:ext cx="9558068" cy="5650302"/>
            <a:chOff x="1447800" y="622968"/>
            <a:chExt cx="6190615" cy="397623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5E83A55-0A60-17C1-C254-0A48ECE89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05585" y="622968"/>
              <a:ext cx="6132830" cy="3976231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F83060-89B6-9496-4347-F91902E28942}"/>
                </a:ext>
              </a:extLst>
            </p:cNvPr>
            <p:cNvSpPr/>
            <p:nvPr/>
          </p:nvSpPr>
          <p:spPr>
            <a:xfrm>
              <a:off x="1447800" y="1200150"/>
              <a:ext cx="1186558" cy="1168530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DDD29D4-03CF-9E30-E85B-6B58BBA38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5029" y="1494091"/>
              <a:ext cx="992100" cy="580647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8C44235-9AD9-0173-21B0-E626E070BDBD}"/>
              </a:ext>
            </a:extLst>
          </p:cNvPr>
          <p:cNvSpPr/>
          <p:nvPr/>
        </p:nvSpPr>
        <p:spPr>
          <a:xfrm>
            <a:off x="9865360" y="6278880"/>
            <a:ext cx="2143760" cy="5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8895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E603B-BFC5-7244-9977-93834DD8A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188" y="74222"/>
            <a:ext cx="10059623" cy="55792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Technology Development Process of the Compost Turner</a:t>
            </a:r>
          </a:p>
        </p:txBody>
      </p:sp>
      <p:pic>
        <p:nvPicPr>
          <p:cNvPr id="3" name="Google Shape;158;g23bf6a1fb18_0_289">
            <a:extLst>
              <a:ext uri="{FF2B5EF4-FFF2-40B4-BE49-F238E27FC236}">
                <a16:creationId xmlns:a16="http://schemas.microsoft.com/office/drawing/2014/main" id="{F0BED080-B60A-4872-8848-FB6E502A885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3115" y="6425655"/>
            <a:ext cx="697329" cy="297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1B7E21-5416-095F-BF94-2580B0476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444" y="1102999"/>
            <a:ext cx="2350625" cy="1789547"/>
          </a:xfrm>
          <a:prstGeom prst="rect">
            <a:avLst/>
          </a:prstGeom>
        </p:spPr>
      </p:pic>
      <p:pic>
        <p:nvPicPr>
          <p:cNvPr id="15" name="Picture 14" descr="A machine in a pile of dirt&#10;&#10;Description automatically generated">
            <a:extLst>
              <a:ext uri="{FF2B5EF4-FFF2-40B4-BE49-F238E27FC236}">
                <a16:creationId xmlns:a16="http://schemas.microsoft.com/office/drawing/2014/main" id="{BD97E529-8E22-F0A9-E69C-6150B4F61B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6" t="11514" r="10157" b="15597"/>
          <a:stretch/>
        </p:blipFill>
        <p:spPr>
          <a:xfrm>
            <a:off x="5975444" y="927574"/>
            <a:ext cx="2302488" cy="1964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03987C-485C-C233-F627-3F8EEEAA4C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3" t="8027" r="11442" b="22448"/>
          <a:stretch/>
        </p:blipFill>
        <p:spPr>
          <a:xfrm>
            <a:off x="8845945" y="632143"/>
            <a:ext cx="2043954" cy="240659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7CEA360-0077-E0F9-0054-9713B0FE21C7}"/>
              </a:ext>
            </a:extLst>
          </p:cNvPr>
          <p:cNvSpPr txBox="1"/>
          <p:nvPr/>
        </p:nvSpPr>
        <p:spPr>
          <a:xfrm>
            <a:off x="708890" y="2949197"/>
            <a:ext cx="2183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Tractor-mounted composting turner</a:t>
            </a:r>
            <a:endParaRPr lang="en-SG" sz="2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AD2B0D6A-EDCC-6C27-050D-08DF72D49976}"/>
              </a:ext>
            </a:extLst>
          </p:cNvPr>
          <p:cNvSpPr/>
          <p:nvPr/>
        </p:nvSpPr>
        <p:spPr>
          <a:xfrm>
            <a:off x="3759749" y="1867761"/>
            <a:ext cx="1495243" cy="55209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6EF409-F2CC-E2E4-02D2-F7DD3E1E229F}"/>
              </a:ext>
            </a:extLst>
          </p:cNvPr>
          <p:cNvSpPr txBox="1"/>
          <p:nvPr/>
        </p:nvSpPr>
        <p:spPr>
          <a:xfrm>
            <a:off x="7116434" y="2949444"/>
            <a:ext cx="26212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Self-propelled composting turner</a:t>
            </a:r>
            <a:endParaRPr lang="en-SG" sz="2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7182FF-B9D6-DF42-BBBA-4DAE74E4B05C}"/>
              </a:ext>
            </a:extLst>
          </p:cNvPr>
          <p:cNvSpPr txBox="1"/>
          <p:nvPr/>
        </p:nvSpPr>
        <p:spPr>
          <a:xfrm>
            <a:off x="264413" y="3965455"/>
            <a:ext cx="4662150" cy="13448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Mounted to a 30-35 HP tractor </a:t>
            </a:r>
          </a:p>
          <a:p>
            <a:pPr lvl="0"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Capacity: 25-30 tons/hour per batch</a:t>
            </a:r>
          </a:p>
          <a:p>
            <a:pPr lvl="0"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Fuel consumption: 0.1 -0.15l diesel/ton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BD22533-27F8-9592-F395-A0BFA1B7C2B9}"/>
              </a:ext>
            </a:extLst>
          </p:cNvPr>
          <p:cNvSpPr txBox="1"/>
          <p:nvPr/>
        </p:nvSpPr>
        <p:spPr>
          <a:xfrm>
            <a:off x="6095999" y="4190131"/>
            <a:ext cx="4662150" cy="8955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lvl="0"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Capacity: 183-300 m</a:t>
            </a:r>
            <a:r>
              <a:rPr lang="en-US" sz="2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 batch</a:t>
            </a:r>
          </a:p>
          <a:p>
            <a:pPr lvl="0"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Fuel consumption: 0.1 -0.15l diesel/ton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773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F5F4D-2451-B725-D697-F9C41ACA7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813" y="104203"/>
            <a:ext cx="10720873" cy="87118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</a:rPr>
              <a:t>The Measurements of Windrow Rice Straw-based Composting</a:t>
            </a:r>
            <a:endParaRPr lang="en-SG" sz="3600" b="1" dirty="0">
              <a:solidFill>
                <a:srgbClr val="00B05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6A813F-C43F-D815-B0CA-5210B205FF58}"/>
              </a:ext>
            </a:extLst>
          </p:cNvPr>
          <p:cNvSpPr/>
          <p:nvPr/>
        </p:nvSpPr>
        <p:spPr>
          <a:xfrm>
            <a:off x="9865360" y="6278880"/>
            <a:ext cx="2143760" cy="5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881910-61D0-57AC-F7BD-EC9A25454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35" y="2668555"/>
            <a:ext cx="5185062" cy="29298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212F01-D23F-AA22-47D2-E2F96DB13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117" y="2668555"/>
            <a:ext cx="5146548" cy="30115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350623-2C27-B29E-90C2-FBD80FBC6481}"/>
              </a:ext>
            </a:extLst>
          </p:cNvPr>
          <p:cNvSpPr txBox="1"/>
          <p:nvPr/>
        </p:nvSpPr>
        <p:spPr>
          <a:xfrm>
            <a:off x="522975" y="1132174"/>
            <a:ext cx="10830825" cy="13280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Layering method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depending on the height of the windrow, all input materials are added in adjustable-dimension layers (one layer of rice straw following by one layer of cow manure)</a:t>
            </a:r>
            <a:endParaRPr lang="en-SG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504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F5F4D-2451-B725-D697-F9C41ACA7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120"/>
            <a:ext cx="10720873" cy="87118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</a:rPr>
              <a:t>“Controlled” Factors of Composting Windrow </a:t>
            </a:r>
            <a:endParaRPr lang="en-SG" sz="3600" b="1" dirty="0">
              <a:solidFill>
                <a:srgbClr val="00B05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6A813F-C43F-D815-B0CA-5210B205FF58}"/>
              </a:ext>
            </a:extLst>
          </p:cNvPr>
          <p:cNvSpPr/>
          <p:nvPr/>
        </p:nvSpPr>
        <p:spPr>
          <a:xfrm>
            <a:off x="9865360" y="6278880"/>
            <a:ext cx="2143760" cy="5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85F9C8B-91DB-F676-AEF6-4C502F346AEA}"/>
                  </a:ext>
                </a:extLst>
              </p:cNvPr>
              <p:cNvSpPr/>
              <p:nvPr/>
            </p:nvSpPr>
            <p:spPr>
              <a:xfrm>
                <a:off x="1461068" y="2124353"/>
                <a:ext cx="5353389" cy="78560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200">
                          <a:latin typeface="Cambria Math" panose="02040503050406030204"/>
                        </a:rPr>
                        <m:t>C</m:t>
                      </m:r>
                      <m:r>
                        <a:rPr lang="en-US" sz="2200">
                          <a:latin typeface="Cambria Math" panose="02040503050406030204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2200">
                          <a:latin typeface="Cambria Math" panose="02040503050406030204"/>
                        </a:rPr>
                        <m:t>N</m:t>
                      </m:r>
                      <m:r>
                        <a:rPr lang="en-US" sz="2200">
                          <a:latin typeface="Cambria Math" panose="02040503050406030204"/>
                        </a:rPr>
                        <m:t> = </m:t>
                      </m:r>
                      <m:f>
                        <m:fPr>
                          <m:ctrlPr>
                            <a:rPr lang="en-PH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PH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200">
                                  <a:latin typeface="Cambria Math" panose="02040503050406030204"/>
                                </a:rPr>
                                <m:t>W</m:t>
                              </m:r>
                            </m:e>
                            <m:sub>
                              <m:r>
                                <a:rPr lang="en-US" sz="2200">
                                  <a:latin typeface="Cambria Math" panose="02040503050406030204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PH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200">
                                  <a:latin typeface="Cambria Math" panose="02040503050406030204"/>
                                </a:rPr>
                                <m:t>C</m:t>
                              </m:r>
                            </m:e>
                            <m:sub>
                              <m:r>
                                <a:rPr lang="en-US" sz="2200">
                                  <a:latin typeface="Cambria Math" panose="02040503050406030204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200">
                              <a:latin typeface="Cambria Math" panose="02040503050406030204"/>
                            </a:rPr>
                            <m:t>+</m:t>
                          </m:r>
                          <m:sSub>
                            <m:sSubPr>
                              <m:ctrlPr>
                                <a:rPr lang="en-PH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200">
                                  <a:latin typeface="Cambria Math" panose="02040503050406030204"/>
                                </a:rPr>
                                <m:t>W</m:t>
                              </m:r>
                            </m:e>
                            <m:sub>
                              <m:r>
                                <a:rPr lang="en-US" sz="2200">
                                  <a:latin typeface="Cambria Math" panose="02040503050406030204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PH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200">
                                  <a:latin typeface="Cambria Math" panose="02040503050406030204"/>
                                </a:rPr>
                                <m:t>C</m:t>
                              </m:r>
                            </m:e>
                            <m:sub>
                              <m:r>
                                <a:rPr lang="en-US" sz="2200">
                                  <a:latin typeface="Cambria Math" panose="02040503050406030204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/>
                            </a:rPr>
                            <m:t>+….+</m:t>
                          </m:r>
                          <m:sSub>
                            <m:sSubPr>
                              <m:ctrlPr>
                                <a:rPr lang="en-PH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PH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PH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200">
                                  <a:latin typeface="Cambria Math" panose="02040503050406030204"/>
                                </a:rPr>
                                <m:t>W</m:t>
                              </m:r>
                            </m:e>
                            <m:sub>
                              <m:r>
                                <a:rPr lang="en-US" sz="2200">
                                  <a:latin typeface="Cambria Math" panose="02040503050406030204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PH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200">
                                  <a:latin typeface="Cambria Math" panose="02040503050406030204"/>
                                </a:rPr>
                                <m:t>N</m:t>
                              </m:r>
                            </m:e>
                            <m:sub>
                              <m:r>
                                <a:rPr lang="en-US" sz="2200">
                                  <a:latin typeface="Cambria Math" panose="02040503050406030204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200">
                              <a:latin typeface="Cambria Math" panose="02040503050406030204"/>
                            </a:rPr>
                            <m:t>+</m:t>
                          </m:r>
                          <m:sSub>
                            <m:sSubPr>
                              <m:ctrlPr>
                                <a:rPr lang="en-PH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200">
                                  <a:latin typeface="Cambria Math" panose="02040503050406030204"/>
                                </a:rPr>
                                <m:t>W</m:t>
                              </m:r>
                            </m:e>
                            <m:sub>
                              <m:r>
                                <a:rPr lang="en-US" sz="2200">
                                  <a:latin typeface="Cambria Math" panose="02040503050406030204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PH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200">
                                  <a:latin typeface="Cambria Math" panose="02040503050406030204"/>
                                </a:rPr>
                                <m:t>N</m:t>
                              </m:r>
                            </m:e>
                            <m:sub>
                              <m:r>
                                <a:rPr lang="en-US" sz="2200">
                                  <a:latin typeface="Cambria Math" panose="02040503050406030204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/>
                            </a:rPr>
                            <m:t>+….+</m:t>
                          </m:r>
                          <m:sSub>
                            <m:sSubPr>
                              <m:ctrlPr>
                                <a:rPr lang="en-PH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PH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PH" sz="22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85F9C8B-91DB-F676-AEF6-4C502F346A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068" y="2124353"/>
                <a:ext cx="5353389" cy="7856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14CC9530-882D-6C5E-5144-DBB14C8BEB45}"/>
              </a:ext>
            </a:extLst>
          </p:cNvPr>
          <p:cNvSpPr/>
          <p:nvPr/>
        </p:nvSpPr>
        <p:spPr>
          <a:xfrm>
            <a:off x="675436" y="3130415"/>
            <a:ext cx="7086600" cy="14157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2200" i="1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</a:t>
            </a:r>
            <a:r>
              <a:rPr lang="en-US" sz="2200" i="1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,… </a:t>
            </a:r>
            <a:r>
              <a:rPr lang="en-US" sz="22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2200" i="1" baseline="-25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weight of single materials</a:t>
            </a:r>
          </a:p>
          <a:p>
            <a:pPr marL="285750" indent="-28575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200" i="1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</a:t>
            </a:r>
            <a:r>
              <a:rPr lang="en-US" sz="2200" i="1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… C</a:t>
            </a:r>
            <a:r>
              <a:rPr lang="en-US" sz="2200" i="1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2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organic carbon content of single materials</a:t>
            </a:r>
          </a:p>
          <a:p>
            <a:pPr marL="285750" indent="-28575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200" i="1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</a:t>
            </a:r>
            <a:r>
              <a:rPr lang="en-US" sz="2200" i="1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… </a:t>
            </a:r>
            <a:r>
              <a:rPr lang="en-US" sz="22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200" i="1" baseline="-25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Nitrogen content of single materials</a:t>
            </a:r>
          </a:p>
        </p:txBody>
      </p:sp>
      <p:pic>
        <p:nvPicPr>
          <p:cNvPr id="13" name="Picture 12" descr="A colorful circular object with a percent sign&#10;&#10;Description automatically generated">
            <a:extLst>
              <a:ext uri="{FF2B5EF4-FFF2-40B4-BE49-F238E27FC236}">
                <a16:creationId xmlns:a16="http://schemas.microsoft.com/office/drawing/2014/main" id="{45DC2DF0-3856-D799-60B2-88222B1E9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199" y="777588"/>
            <a:ext cx="1117074" cy="111707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011C383-3A0A-7226-F30B-9D2BD9866A67}"/>
              </a:ext>
            </a:extLst>
          </p:cNvPr>
          <p:cNvSpPr/>
          <p:nvPr/>
        </p:nvSpPr>
        <p:spPr>
          <a:xfrm>
            <a:off x="4849505" y="831666"/>
            <a:ext cx="24929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C/N Ratio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825F5C-66D9-FFD4-9509-43ED9676FDD2}"/>
              </a:ext>
            </a:extLst>
          </p:cNvPr>
          <p:cNvSpPr txBox="1"/>
          <p:nvPr/>
        </p:nvSpPr>
        <p:spPr>
          <a:xfrm>
            <a:off x="452733" y="4747065"/>
            <a:ext cx="7532006" cy="85129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an optimal process, a C/N ratio in the range of 25–30 is generally recommended</a:t>
            </a:r>
            <a:endParaRPr lang="en-SG" sz="2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Content Placeholder 6">
            <a:extLst>
              <a:ext uri="{FF2B5EF4-FFF2-40B4-BE49-F238E27FC236}">
                <a16:creationId xmlns:a16="http://schemas.microsoft.com/office/drawing/2014/main" id="{A2CDD943-CBFA-DD09-2F00-034D14E62F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8477380" y="2090450"/>
            <a:ext cx="3531740" cy="2532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452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C423ED-C14F-4556-A4EA-3E1EAEE40CC1}"/>
              </a:ext>
            </a:extLst>
          </p:cNvPr>
          <p:cNvSpPr txBox="1"/>
          <p:nvPr/>
        </p:nvSpPr>
        <p:spPr>
          <a:xfrm>
            <a:off x="404560" y="207991"/>
            <a:ext cx="11298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Mixing ratio of raw materials for 10 tons finished product</a:t>
            </a:r>
            <a:endParaRPr lang="en-PH" sz="36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DBB419A-7701-E9C1-50A7-B33B96FCFE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071850"/>
              </p:ext>
            </p:extLst>
          </p:nvPr>
        </p:nvGraphicFramePr>
        <p:xfrm>
          <a:off x="149771" y="998509"/>
          <a:ext cx="11892458" cy="57542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4059">
                  <a:extLst>
                    <a:ext uri="{9D8B030D-6E8A-4147-A177-3AD203B41FA5}">
                      <a16:colId xmlns:a16="http://schemas.microsoft.com/office/drawing/2014/main" val="2323542785"/>
                    </a:ext>
                  </a:extLst>
                </a:gridCol>
                <a:gridCol w="3591845">
                  <a:extLst>
                    <a:ext uri="{9D8B030D-6E8A-4147-A177-3AD203B41FA5}">
                      <a16:colId xmlns:a16="http://schemas.microsoft.com/office/drawing/2014/main" val="1529827683"/>
                    </a:ext>
                  </a:extLst>
                </a:gridCol>
                <a:gridCol w="2701159">
                  <a:extLst>
                    <a:ext uri="{9D8B030D-6E8A-4147-A177-3AD203B41FA5}">
                      <a16:colId xmlns:a16="http://schemas.microsoft.com/office/drawing/2014/main" val="2964100933"/>
                    </a:ext>
                  </a:extLst>
                </a:gridCol>
                <a:gridCol w="2685395">
                  <a:extLst>
                    <a:ext uri="{9D8B030D-6E8A-4147-A177-3AD203B41FA5}">
                      <a16:colId xmlns:a16="http://schemas.microsoft.com/office/drawing/2014/main" val="1947213143"/>
                    </a:ext>
                  </a:extLst>
                </a:gridCol>
              </a:tblGrid>
              <a:tr h="6998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Mixing case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Materials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 (Tons)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Moisture (%)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2527519"/>
                  </a:ext>
                </a:extLst>
              </a:tr>
              <a:tr h="709343">
                <a:tc rowSpan="2"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Case 1</a:t>
                      </a:r>
                      <a:r>
                        <a:rPr lang="en-US" sz="2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 Raw rice straw + Cow manure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Raw rice straw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30%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089484"/>
                  </a:ext>
                </a:extLst>
              </a:tr>
              <a:tr h="68966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Cow manure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30%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204404"/>
                  </a:ext>
                </a:extLst>
              </a:tr>
              <a:tr h="839855">
                <a:tc rowSpan="2"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Case 2</a:t>
                      </a:r>
                      <a:r>
                        <a:rPr lang="en-US" sz="2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 Rice straw after mushroom cultivation + cow manure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Rice straw after mushroom cultivation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30%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7726351"/>
                  </a:ext>
                </a:extLst>
              </a:tr>
              <a:tr h="74653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Cow manure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30%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1547101"/>
                  </a:ext>
                </a:extLst>
              </a:tr>
              <a:tr h="689663">
                <a:tc rowSpan="3"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Case 3</a:t>
                      </a:r>
                      <a:r>
                        <a:rPr lang="en-US" sz="2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 Raw rice straw + Soil + Urea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Raw rice straw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5.5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30%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785289"/>
                  </a:ext>
                </a:extLst>
              </a:tr>
              <a:tr h="689663">
                <a:tc vMerge="1"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Soil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5.5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≤ 30%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118507"/>
                  </a:ext>
                </a:extLst>
              </a:tr>
              <a:tr h="689663">
                <a:tc vMerge="1"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 kg Urea + 100 kg Super Phosphate +  30 kg Potassium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29539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1392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F5F4D-2451-B725-D697-F9C41ACA7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120"/>
            <a:ext cx="10720873" cy="87118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</a:rPr>
              <a:t>“Controlled” Factors of Composting Windrow </a:t>
            </a:r>
            <a:endParaRPr lang="en-SG" sz="3600" b="1" dirty="0">
              <a:solidFill>
                <a:srgbClr val="00B05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6A813F-C43F-D815-B0CA-5210B205FF58}"/>
              </a:ext>
            </a:extLst>
          </p:cNvPr>
          <p:cNvSpPr/>
          <p:nvPr/>
        </p:nvSpPr>
        <p:spPr>
          <a:xfrm>
            <a:off x="9865360" y="6278880"/>
            <a:ext cx="2143760" cy="5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11C383-3A0A-7226-F30B-9D2BD9866A67}"/>
              </a:ext>
            </a:extLst>
          </p:cNvPr>
          <p:cNvSpPr/>
          <p:nvPr/>
        </p:nvSpPr>
        <p:spPr>
          <a:xfrm>
            <a:off x="4697388" y="822338"/>
            <a:ext cx="28905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MOISTURE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EF8F59B4-D7F9-6761-743D-DFD2CA76C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7386" y1="27778" x2="47386" y2="27778"/>
                        <a14:foregroundMark x1="56863" y1="30229" x2="56863" y2="30229"/>
                        <a14:foregroundMark x1="40359" y1="42320" x2="40359" y2="42320"/>
                        <a14:foregroundMark x1="45261" y1="45752" x2="45261" y2="45752"/>
                        <a14:foregroundMark x1="49346" y1="53758" x2="49346" y2="53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709" y="404073"/>
            <a:ext cx="1644746" cy="164474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5CAB9AE-E6C3-356A-309A-01AB8654ADF6}"/>
              </a:ext>
            </a:extLst>
          </p:cNvPr>
          <p:cNvSpPr txBox="1">
            <a:spLocks/>
          </p:cNvSpPr>
          <p:nvPr/>
        </p:nvSpPr>
        <p:spPr>
          <a:xfrm>
            <a:off x="317699" y="2182268"/>
            <a:ext cx="8219809" cy="28691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2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moisture is related to the amount of oxygen which is provided for microorganisms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MC = 60 % ==&gt;  Optimized for composting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MC &gt; 65 % </a:t>
            </a:r>
            <a:r>
              <a:rPr lang="en-US" sz="22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en-US" sz="22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Lack of oxygen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</a:pPr>
            <a:r>
              <a:rPr lang="en-US" sz="22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	 To reduce the decomposition process.</a:t>
            </a:r>
            <a:endParaRPr lang="en-US" sz="2200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Moisture of the finished product =&gt; </a:t>
            </a:r>
            <a:r>
              <a:rPr lang="en-US" sz="22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30 %</a:t>
            </a:r>
            <a:endParaRPr lang="en-PH" sz="2200" kern="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D63574-C06D-32CF-E66C-68F17C59C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8264" y="1638264"/>
            <a:ext cx="3180047" cy="2385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15C01E-B465-557B-D687-0991EFC3B9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8264" y="4147845"/>
            <a:ext cx="3180047" cy="2385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071574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488</Words>
  <Application>Microsoft Office PowerPoint</Application>
  <PresentationFormat>Widescreen</PresentationFormat>
  <Paragraphs>74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Cambria Math</vt:lpstr>
      <vt:lpstr>Garamond</vt:lpstr>
      <vt:lpstr>Open Sans</vt:lpstr>
      <vt:lpstr>Quattrocento Sans</vt:lpstr>
      <vt:lpstr>Wingdings</vt:lpstr>
      <vt:lpstr>1_Office Theme</vt:lpstr>
      <vt:lpstr>2_Office Theme</vt:lpstr>
      <vt:lpstr>PowerPoint Presentation</vt:lpstr>
      <vt:lpstr>Mechanized Rice Straw Collection  enables to remove rice straw from the field</vt:lpstr>
      <vt:lpstr>Rice straw composting – alternative to chemical use for added value and reduce environmental footprint </vt:lpstr>
      <vt:lpstr>Mechanized Rice Straw - Based Composting Process</vt:lpstr>
      <vt:lpstr>Technology Development Process of the Compost Turner</vt:lpstr>
      <vt:lpstr>The Measurements of Windrow Rice Straw-based Composting</vt:lpstr>
      <vt:lpstr>“Controlled” Factors of Composting Windrow </vt:lpstr>
      <vt:lpstr>PowerPoint Presentation</vt:lpstr>
      <vt:lpstr>“Controlled” Factors of Composting Windrow </vt:lpstr>
      <vt:lpstr>“Controlled” Factors of Composting Windrow </vt:lpstr>
      <vt:lpstr>MECHANIZED RICE STRAW-BASED COMPOSTING VIDEO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Nguyen, Huu Diem Ha (IRRI)</dc:creator>
  <cp:lastModifiedBy>Tran, Nhung (IRRI)</cp:lastModifiedBy>
  <cp:revision>25</cp:revision>
  <dcterms:created xsi:type="dcterms:W3CDTF">2023-11-10T03:02:04Z</dcterms:created>
  <dcterms:modified xsi:type="dcterms:W3CDTF">2023-11-18T15:12:39Z</dcterms:modified>
</cp:coreProperties>
</file>