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2"/>
  </p:notesMasterIdLst>
  <p:sldIdLst>
    <p:sldId id="257" r:id="rId2"/>
    <p:sldId id="280" r:id="rId3"/>
    <p:sldId id="281" r:id="rId4"/>
    <p:sldId id="264"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94"/>
  </p:normalViewPr>
  <p:slideViewPr>
    <p:cSldViewPr snapToGrid="0">
      <p:cViewPr varScale="1">
        <p:scale>
          <a:sx n="65" d="100"/>
          <a:sy n="65" d="100"/>
        </p:scale>
        <p:origin x="38" y="5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84389E-6FE2-499D-8C33-8D963A8ECA66}" type="doc">
      <dgm:prSet loTypeId="urn:microsoft.com/office/officeart/2005/8/layout/process1" loCatId="process" qsTypeId="urn:microsoft.com/office/officeart/2005/8/quickstyle/simple1" qsCatId="simple" csTypeId="urn:microsoft.com/office/officeart/2005/8/colors/accent1_2" csCatId="accent1" phldr="1"/>
      <dgm:spPr/>
    </dgm:pt>
    <dgm:pt modelId="{9F3D9D26-BC66-4024-B0D4-2FB810B3B39C}">
      <dgm:prSet phldrT="[Text]" custT="1"/>
      <dgm:spPr/>
      <dgm:t>
        <a:bodyPr/>
        <a:lstStyle/>
        <a:p>
          <a:r>
            <a:rPr lang="en-US" sz="1800" dirty="0"/>
            <a:t>Turn off the engine. </a:t>
          </a:r>
        </a:p>
      </dgm:t>
    </dgm:pt>
    <dgm:pt modelId="{F787EA90-0737-49C5-96C9-C7F27B939A69}" type="parTrans" cxnId="{0E729503-F247-46A3-AECA-600AF6B51180}">
      <dgm:prSet/>
      <dgm:spPr/>
      <dgm:t>
        <a:bodyPr/>
        <a:lstStyle/>
        <a:p>
          <a:endParaRPr lang="en-US"/>
        </a:p>
      </dgm:t>
    </dgm:pt>
    <dgm:pt modelId="{1599E3D5-F748-416B-B211-377CEC38FF25}" type="sibTrans" cxnId="{0E729503-F247-46A3-AECA-600AF6B51180}">
      <dgm:prSet/>
      <dgm:spPr/>
      <dgm:t>
        <a:bodyPr/>
        <a:lstStyle/>
        <a:p>
          <a:endParaRPr lang="en-US"/>
        </a:p>
      </dgm:t>
    </dgm:pt>
    <dgm:pt modelId="{0321B0F3-F1A9-4655-85EE-BFF2E6FED67E}">
      <dgm:prSet phldrT="[Text]" custT="1"/>
      <dgm:spPr/>
      <dgm:t>
        <a:bodyPr/>
        <a:lstStyle/>
        <a:p>
          <a:r>
            <a:rPr lang="en-US" sz="1800" dirty="0"/>
            <a:t>Remove the key.  </a:t>
          </a:r>
        </a:p>
      </dgm:t>
    </dgm:pt>
    <dgm:pt modelId="{C6265C4B-6903-4138-8C60-229E69A7BE54}" type="parTrans" cxnId="{BF136196-98C2-4E82-AC00-97D274DA09E8}">
      <dgm:prSet/>
      <dgm:spPr/>
      <dgm:t>
        <a:bodyPr/>
        <a:lstStyle/>
        <a:p>
          <a:endParaRPr lang="en-US"/>
        </a:p>
      </dgm:t>
    </dgm:pt>
    <dgm:pt modelId="{EF711C50-5456-412A-A606-B8F711229BB8}" type="sibTrans" cxnId="{BF136196-98C2-4E82-AC00-97D274DA09E8}">
      <dgm:prSet/>
      <dgm:spPr/>
      <dgm:t>
        <a:bodyPr/>
        <a:lstStyle/>
        <a:p>
          <a:endParaRPr lang="en-US"/>
        </a:p>
      </dgm:t>
    </dgm:pt>
    <dgm:pt modelId="{FBC19F75-0E03-4C5A-B2F0-DF2657AA4C41}">
      <dgm:prSet phldrT="[Text]" custT="1"/>
      <dgm:spPr/>
      <dgm:t>
        <a:bodyPr/>
        <a:lstStyle/>
        <a:p>
          <a:r>
            <a:rPr lang="en-US" sz="1800" dirty="0"/>
            <a:t>Apply the parking brake</a:t>
          </a:r>
        </a:p>
      </dgm:t>
    </dgm:pt>
    <dgm:pt modelId="{112E6AC5-2476-4969-B03D-03F3A5DF02E8}" type="sibTrans" cxnId="{7A0995C3-7F14-4A88-935D-2DA41C56507C}">
      <dgm:prSet/>
      <dgm:spPr/>
      <dgm:t>
        <a:bodyPr/>
        <a:lstStyle/>
        <a:p>
          <a:endParaRPr lang="en-US"/>
        </a:p>
      </dgm:t>
    </dgm:pt>
    <dgm:pt modelId="{B6A13410-7F4A-4B4D-A545-7B7A31957080}" type="parTrans" cxnId="{7A0995C3-7F14-4A88-935D-2DA41C56507C}">
      <dgm:prSet/>
      <dgm:spPr/>
      <dgm:t>
        <a:bodyPr/>
        <a:lstStyle/>
        <a:p>
          <a:endParaRPr lang="en-US"/>
        </a:p>
      </dgm:t>
    </dgm:pt>
    <dgm:pt modelId="{44CC2EE1-91FA-4AC5-89D9-DAAF83E84969}">
      <dgm:prSet phldrT="[Text]" custT="1"/>
      <dgm:spPr/>
      <dgm:t>
        <a:bodyPr/>
        <a:lstStyle/>
        <a:p>
          <a:r>
            <a:rPr lang="en-US" sz="1800" dirty="0"/>
            <a:t>Ensure that all control systems and equipment are set to safe levels.  </a:t>
          </a:r>
        </a:p>
      </dgm:t>
    </dgm:pt>
    <dgm:pt modelId="{D11ED4D1-B451-4BC9-B3F4-FEBF15E880EF}" type="parTrans" cxnId="{FF0B972B-7625-43F4-BEA4-03F62857E901}">
      <dgm:prSet/>
      <dgm:spPr/>
      <dgm:t>
        <a:bodyPr/>
        <a:lstStyle/>
        <a:p>
          <a:endParaRPr lang="en-US"/>
        </a:p>
      </dgm:t>
    </dgm:pt>
    <dgm:pt modelId="{8B6CB467-F5DD-4B5F-A2F5-9873590E08A1}" type="sibTrans" cxnId="{FF0B972B-7625-43F4-BEA4-03F62857E901}">
      <dgm:prSet/>
      <dgm:spPr/>
      <dgm:t>
        <a:bodyPr/>
        <a:lstStyle/>
        <a:p>
          <a:endParaRPr lang="en-US"/>
        </a:p>
      </dgm:t>
    </dgm:pt>
    <dgm:pt modelId="{027FF1F4-29BA-4539-97CF-7F9D93BACE48}" type="pres">
      <dgm:prSet presAssocID="{2484389E-6FE2-499D-8C33-8D963A8ECA66}" presName="Name0" presStyleCnt="0">
        <dgm:presLayoutVars>
          <dgm:dir/>
          <dgm:resizeHandles val="exact"/>
        </dgm:presLayoutVars>
      </dgm:prSet>
      <dgm:spPr/>
    </dgm:pt>
    <dgm:pt modelId="{2A5A963D-8526-456C-B8AA-50ADF504DA08}" type="pres">
      <dgm:prSet presAssocID="{FBC19F75-0E03-4C5A-B2F0-DF2657AA4C41}" presName="node" presStyleLbl="node1" presStyleIdx="0" presStyleCnt="4" custScaleY="75132">
        <dgm:presLayoutVars>
          <dgm:bulletEnabled val="1"/>
        </dgm:presLayoutVars>
      </dgm:prSet>
      <dgm:spPr/>
    </dgm:pt>
    <dgm:pt modelId="{5F1C7E62-2AA8-4E97-BAEE-8BE5458DBA64}" type="pres">
      <dgm:prSet presAssocID="{112E6AC5-2476-4969-B03D-03F3A5DF02E8}" presName="sibTrans" presStyleLbl="sibTrans2D1" presStyleIdx="0" presStyleCnt="3"/>
      <dgm:spPr/>
    </dgm:pt>
    <dgm:pt modelId="{AA8CEC5C-636A-4437-B1D2-AD5DD632FD48}" type="pres">
      <dgm:prSet presAssocID="{112E6AC5-2476-4969-B03D-03F3A5DF02E8}" presName="connectorText" presStyleLbl="sibTrans2D1" presStyleIdx="0" presStyleCnt="3"/>
      <dgm:spPr/>
    </dgm:pt>
    <dgm:pt modelId="{637AF42D-F51F-4A36-AB19-559955B99C76}" type="pres">
      <dgm:prSet presAssocID="{44CC2EE1-91FA-4AC5-89D9-DAAF83E84969}" presName="node" presStyleLbl="node1" presStyleIdx="1" presStyleCnt="4">
        <dgm:presLayoutVars>
          <dgm:bulletEnabled val="1"/>
        </dgm:presLayoutVars>
      </dgm:prSet>
      <dgm:spPr/>
    </dgm:pt>
    <dgm:pt modelId="{C41C03E1-1FD5-4208-AA5A-8D955946D25D}" type="pres">
      <dgm:prSet presAssocID="{8B6CB467-F5DD-4B5F-A2F5-9873590E08A1}" presName="sibTrans" presStyleLbl="sibTrans2D1" presStyleIdx="1" presStyleCnt="3"/>
      <dgm:spPr/>
    </dgm:pt>
    <dgm:pt modelId="{6415689A-1CA3-4775-8A0B-DA70004BE57B}" type="pres">
      <dgm:prSet presAssocID="{8B6CB467-F5DD-4B5F-A2F5-9873590E08A1}" presName="connectorText" presStyleLbl="sibTrans2D1" presStyleIdx="1" presStyleCnt="3"/>
      <dgm:spPr/>
    </dgm:pt>
    <dgm:pt modelId="{4D1F0BA5-220F-408C-9DAB-CA041811629C}" type="pres">
      <dgm:prSet presAssocID="{9F3D9D26-BC66-4024-B0D4-2FB810B3B39C}" presName="node" presStyleLbl="node1" presStyleIdx="2" presStyleCnt="4" custScaleY="75132">
        <dgm:presLayoutVars>
          <dgm:bulletEnabled val="1"/>
        </dgm:presLayoutVars>
      </dgm:prSet>
      <dgm:spPr/>
    </dgm:pt>
    <dgm:pt modelId="{C29B8B98-7B0F-40F7-B8B1-96B8F7D41C17}" type="pres">
      <dgm:prSet presAssocID="{1599E3D5-F748-416B-B211-377CEC38FF25}" presName="sibTrans" presStyleLbl="sibTrans2D1" presStyleIdx="2" presStyleCnt="3"/>
      <dgm:spPr/>
    </dgm:pt>
    <dgm:pt modelId="{1419203E-1A26-4927-9E1D-2DA30DAE0C31}" type="pres">
      <dgm:prSet presAssocID="{1599E3D5-F748-416B-B211-377CEC38FF25}" presName="connectorText" presStyleLbl="sibTrans2D1" presStyleIdx="2" presStyleCnt="3"/>
      <dgm:spPr/>
    </dgm:pt>
    <dgm:pt modelId="{07993B70-727B-4C67-94D2-4DC14D0BC998}" type="pres">
      <dgm:prSet presAssocID="{0321B0F3-F1A9-4655-85EE-BFF2E6FED67E}" presName="node" presStyleLbl="node1" presStyleIdx="3" presStyleCnt="4" custScaleY="75132">
        <dgm:presLayoutVars>
          <dgm:bulletEnabled val="1"/>
        </dgm:presLayoutVars>
      </dgm:prSet>
      <dgm:spPr/>
    </dgm:pt>
  </dgm:ptLst>
  <dgm:cxnLst>
    <dgm:cxn modelId="{0E729503-F247-46A3-AECA-600AF6B51180}" srcId="{2484389E-6FE2-499D-8C33-8D963A8ECA66}" destId="{9F3D9D26-BC66-4024-B0D4-2FB810B3B39C}" srcOrd="2" destOrd="0" parTransId="{F787EA90-0737-49C5-96C9-C7F27B939A69}" sibTransId="{1599E3D5-F748-416B-B211-377CEC38FF25}"/>
    <dgm:cxn modelId="{FF0B972B-7625-43F4-BEA4-03F62857E901}" srcId="{2484389E-6FE2-499D-8C33-8D963A8ECA66}" destId="{44CC2EE1-91FA-4AC5-89D9-DAAF83E84969}" srcOrd="1" destOrd="0" parTransId="{D11ED4D1-B451-4BC9-B3F4-FEBF15E880EF}" sibTransId="{8B6CB467-F5DD-4B5F-A2F5-9873590E08A1}"/>
    <dgm:cxn modelId="{4D98E438-606F-4FC2-AFE2-F89815C470A0}" type="presOf" srcId="{44CC2EE1-91FA-4AC5-89D9-DAAF83E84969}" destId="{637AF42D-F51F-4A36-AB19-559955B99C76}" srcOrd="0" destOrd="0" presId="urn:microsoft.com/office/officeart/2005/8/layout/process1"/>
    <dgm:cxn modelId="{A33FA046-87E5-413A-A33D-BFF713CFD3CB}" type="presOf" srcId="{1599E3D5-F748-416B-B211-377CEC38FF25}" destId="{1419203E-1A26-4927-9E1D-2DA30DAE0C31}" srcOrd="1" destOrd="0" presId="urn:microsoft.com/office/officeart/2005/8/layout/process1"/>
    <dgm:cxn modelId="{89D5DC4A-7469-4B4D-98CF-464DE176D452}" type="presOf" srcId="{9F3D9D26-BC66-4024-B0D4-2FB810B3B39C}" destId="{4D1F0BA5-220F-408C-9DAB-CA041811629C}" srcOrd="0" destOrd="0" presId="urn:microsoft.com/office/officeart/2005/8/layout/process1"/>
    <dgm:cxn modelId="{F5C5C46E-D4E9-4F19-99AF-4CAA021F64ED}" type="presOf" srcId="{1599E3D5-F748-416B-B211-377CEC38FF25}" destId="{C29B8B98-7B0F-40F7-B8B1-96B8F7D41C17}" srcOrd="0" destOrd="0" presId="urn:microsoft.com/office/officeart/2005/8/layout/process1"/>
    <dgm:cxn modelId="{BC643385-F221-4008-8097-4FCD47A542F2}" type="presOf" srcId="{112E6AC5-2476-4969-B03D-03F3A5DF02E8}" destId="{5F1C7E62-2AA8-4E97-BAEE-8BE5458DBA64}" srcOrd="0" destOrd="0" presId="urn:microsoft.com/office/officeart/2005/8/layout/process1"/>
    <dgm:cxn modelId="{27BC2688-FE02-47A7-B10E-953D216F386E}" type="presOf" srcId="{0321B0F3-F1A9-4655-85EE-BFF2E6FED67E}" destId="{07993B70-727B-4C67-94D2-4DC14D0BC998}" srcOrd="0" destOrd="0" presId="urn:microsoft.com/office/officeart/2005/8/layout/process1"/>
    <dgm:cxn modelId="{CD98348C-E69A-4695-BE89-2F43B96F1642}" type="presOf" srcId="{2484389E-6FE2-499D-8C33-8D963A8ECA66}" destId="{027FF1F4-29BA-4539-97CF-7F9D93BACE48}" srcOrd="0" destOrd="0" presId="urn:microsoft.com/office/officeart/2005/8/layout/process1"/>
    <dgm:cxn modelId="{BF136196-98C2-4E82-AC00-97D274DA09E8}" srcId="{2484389E-6FE2-499D-8C33-8D963A8ECA66}" destId="{0321B0F3-F1A9-4655-85EE-BFF2E6FED67E}" srcOrd="3" destOrd="0" parTransId="{C6265C4B-6903-4138-8C60-229E69A7BE54}" sibTransId="{EF711C50-5456-412A-A606-B8F711229BB8}"/>
    <dgm:cxn modelId="{D0E08EA1-8D26-4CCF-B87D-FA7EA4E559B6}" type="presOf" srcId="{8B6CB467-F5DD-4B5F-A2F5-9873590E08A1}" destId="{6415689A-1CA3-4775-8A0B-DA70004BE57B}" srcOrd="1" destOrd="0" presId="urn:microsoft.com/office/officeart/2005/8/layout/process1"/>
    <dgm:cxn modelId="{E81DD4AE-5C1F-4327-B140-9F91837C1538}" type="presOf" srcId="{FBC19F75-0E03-4C5A-B2F0-DF2657AA4C41}" destId="{2A5A963D-8526-456C-B8AA-50ADF504DA08}" srcOrd="0" destOrd="0" presId="urn:microsoft.com/office/officeart/2005/8/layout/process1"/>
    <dgm:cxn modelId="{D5236CBF-98BF-488E-A6EA-E44F2697F9BC}" type="presOf" srcId="{8B6CB467-F5DD-4B5F-A2F5-9873590E08A1}" destId="{C41C03E1-1FD5-4208-AA5A-8D955946D25D}" srcOrd="0" destOrd="0" presId="urn:microsoft.com/office/officeart/2005/8/layout/process1"/>
    <dgm:cxn modelId="{7A0995C3-7F14-4A88-935D-2DA41C56507C}" srcId="{2484389E-6FE2-499D-8C33-8D963A8ECA66}" destId="{FBC19F75-0E03-4C5A-B2F0-DF2657AA4C41}" srcOrd="0" destOrd="0" parTransId="{B6A13410-7F4A-4B4D-A545-7B7A31957080}" sibTransId="{112E6AC5-2476-4969-B03D-03F3A5DF02E8}"/>
    <dgm:cxn modelId="{F889B7CF-4E63-4FE0-A1AD-C794CE08F1A1}" type="presOf" srcId="{112E6AC5-2476-4969-B03D-03F3A5DF02E8}" destId="{AA8CEC5C-636A-4437-B1D2-AD5DD632FD48}" srcOrd="1" destOrd="0" presId="urn:microsoft.com/office/officeart/2005/8/layout/process1"/>
    <dgm:cxn modelId="{1AD352CB-0CF3-4CA4-8ED8-60D2EFD7BE65}" type="presParOf" srcId="{027FF1F4-29BA-4539-97CF-7F9D93BACE48}" destId="{2A5A963D-8526-456C-B8AA-50ADF504DA08}" srcOrd="0" destOrd="0" presId="urn:microsoft.com/office/officeart/2005/8/layout/process1"/>
    <dgm:cxn modelId="{3A127531-40DB-492D-8571-5A92EA176446}" type="presParOf" srcId="{027FF1F4-29BA-4539-97CF-7F9D93BACE48}" destId="{5F1C7E62-2AA8-4E97-BAEE-8BE5458DBA64}" srcOrd="1" destOrd="0" presId="urn:microsoft.com/office/officeart/2005/8/layout/process1"/>
    <dgm:cxn modelId="{BE99D02E-090D-4EDA-8E24-8FDA5FBE5E3D}" type="presParOf" srcId="{5F1C7E62-2AA8-4E97-BAEE-8BE5458DBA64}" destId="{AA8CEC5C-636A-4437-B1D2-AD5DD632FD48}" srcOrd="0" destOrd="0" presId="urn:microsoft.com/office/officeart/2005/8/layout/process1"/>
    <dgm:cxn modelId="{6F1B1547-502C-4334-8DF8-DBA1EC36A9F9}" type="presParOf" srcId="{027FF1F4-29BA-4539-97CF-7F9D93BACE48}" destId="{637AF42D-F51F-4A36-AB19-559955B99C76}" srcOrd="2" destOrd="0" presId="urn:microsoft.com/office/officeart/2005/8/layout/process1"/>
    <dgm:cxn modelId="{DC18F9E3-0D42-4C04-AA61-32109BE7AB76}" type="presParOf" srcId="{027FF1F4-29BA-4539-97CF-7F9D93BACE48}" destId="{C41C03E1-1FD5-4208-AA5A-8D955946D25D}" srcOrd="3" destOrd="0" presId="urn:microsoft.com/office/officeart/2005/8/layout/process1"/>
    <dgm:cxn modelId="{C4B2F9CD-48BB-43F1-A434-7B3BF778499D}" type="presParOf" srcId="{C41C03E1-1FD5-4208-AA5A-8D955946D25D}" destId="{6415689A-1CA3-4775-8A0B-DA70004BE57B}" srcOrd="0" destOrd="0" presId="urn:microsoft.com/office/officeart/2005/8/layout/process1"/>
    <dgm:cxn modelId="{640DC09A-DEA1-4E69-AA3E-14F850529278}" type="presParOf" srcId="{027FF1F4-29BA-4539-97CF-7F9D93BACE48}" destId="{4D1F0BA5-220F-408C-9DAB-CA041811629C}" srcOrd="4" destOrd="0" presId="urn:microsoft.com/office/officeart/2005/8/layout/process1"/>
    <dgm:cxn modelId="{3277B555-69BC-4287-BACA-F023B17F63C2}" type="presParOf" srcId="{027FF1F4-29BA-4539-97CF-7F9D93BACE48}" destId="{C29B8B98-7B0F-40F7-B8B1-96B8F7D41C17}" srcOrd="5" destOrd="0" presId="urn:microsoft.com/office/officeart/2005/8/layout/process1"/>
    <dgm:cxn modelId="{32BE21AF-CA22-4E12-889A-9CB3A3D43A70}" type="presParOf" srcId="{C29B8B98-7B0F-40F7-B8B1-96B8F7D41C17}" destId="{1419203E-1A26-4927-9E1D-2DA30DAE0C31}" srcOrd="0" destOrd="0" presId="urn:microsoft.com/office/officeart/2005/8/layout/process1"/>
    <dgm:cxn modelId="{C7B3D177-B889-453C-9D35-9E067BE25BE0}" type="presParOf" srcId="{027FF1F4-29BA-4539-97CF-7F9D93BACE48}" destId="{07993B70-727B-4C67-94D2-4DC14D0BC998}"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A963D-8526-456C-B8AA-50ADF504DA08}">
      <dsp:nvSpPr>
        <dsp:cNvPr id="0" name=""/>
        <dsp:cNvSpPr/>
      </dsp:nvSpPr>
      <dsp:spPr>
        <a:xfrm>
          <a:off x="4964" y="189235"/>
          <a:ext cx="2170680" cy="9785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Apply the parking brake</a:t>
          </a:r>
        </a:p>
      </dsp:txBody>
      <dsp:txXfrm>
        <a:off x="33624" y="217895"/>
        <a:ext cx="2113360" cy="921205"/>
      </dsp:txXfrm>
    </dsp:sp>
    <dsp:sp modelId="{5F1C7E62-2AA8-4E97-BAEE-8BE5458DBA64}">
      <dsp:nvSpPr>
        <dsp:cNvPr id="0" name=""/>
        <dsp:cNvSpPr/>
      </dsp:nvSpPr>
      <dsp:spPr>
        <a:xfrm>
          <a:off x="2392713" y="409333"/>
          <a:ext cx="460184" cy="538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392713" y="516999"/>
        <a:ext cx="322129" cy="322996"/>
      </dsp:txXfrm>
    </dsp:sp>
    <dsp:sp modelId="{637AF42D-F51F-4A36-AB19-559955B99C76}">
      <dsp:nvSpPr>
        <dsp:cNvPr id="0" name=""/>
        <dsp:cNvSpPr/>
      </dsp:nvSpPr>
      <dsp:spPr>
        <a:xfrm>
          <a:off x="3043917" y="27293"/>
          <a:ext cx="2170680" cy="13024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Ensure that all control systems and equipment are set to safe levels.  </a:t>
          </a:r>
        </a:p>
      </dsp:txBody>
      <dsp:txXfrm>
        <a:off x="3082063" y="65439"/>
        <a:ext cx="2094388" cy="1226116"/>
      </dsp:txXfrm>
    </dsp:sp>
    <dsp:sp modelId="{C41C03E1-1FD5-4208-AA5A-8D955946D25D}">
      <dsp:nvSpPr>
        <dsp:cNvPr id="0" name=""/>
        <dsp:cNvSpPr/>
      </dsp:nvSpPr>
      <dsp:spPr>
        <a:xfrm>
          <a:off x="5431665" y="409333"/>
          <a:ext cx="460184" cy="538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31665" y="516999"/>
        <a:ext cx="322129" cy="322996"/>
      </dsp:txXfrm>
    </dsp:sp>
    <dsp:sp modelId="{4D1F0BA5-220F-408C-9DAB-CA041811629C}">
      <dsp:nvSpPr>
        <dsp:cNvPr id="0" name=""/>
        <dsp:cNvSpPr/>
      </dsp:nvSpPr>
      <dsp:spPr>
        <a:xfrm>
          <a:off x="6082870" y="189235"/>
          <a:ext cx="2170680" cy="9785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Turn off the engine. </a:t>
          </a:r>
        </a:p>
      </dsp:txBody>
      <dsp:txXfrm>
        <a:off x="6111530" y="217895"/>
        <a:ext cx="2113360" cy="921205"/>
      </dsp:txXfrm>
    </dsp:sp>
    <dsp:sp modelId="{C29B8B98-7B0F-40F7-B8B1-96B8F7D41C17}">
      <dsp:nvSpPr>
        <dsp:cNvPr id="0" name=""/>
        <dsp:cNvSpPr/>
      </dsp:nvSpPr>
      <dsp:spPr>
        <a:xfrm>
          <a:off x="8470618" y="409333"/>
          <a:ext cx="460184" cy="5383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70618" y="516999"/>
        <a:ext cx="322129" cy="322996"/>
      </dsp:txXfrm>
    </dsp:sp>
    <dsp:sp modelId="{07993B70-727B-4C67-94D2-4DC14D0BC998}">
      <dsp:nvSpPr>
        <dsp:cNvPr id="0" name=""/>
        <dsp:cNvSpPr/>
      </dsp:nvSpPr>
      <dsp:spPr>
        <a:xfrm>
          <a:off x="9121822" y="189235"/>
          <a:ext cx="2170680" cy="9785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Remove the key.  </a:t>
          </a:r>
        </a:p>
      </dsp:txBody>
      <dsp:txXfrm>
        <a:off x="9150482" y="217895"/>
        <a:ext cx="2113360" cy="9212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BB79B-813B-4018-8401-9E6FDF65B9D7}"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13B08-C898-49A3-9BEE-606FDEF6FAFD}" type="slidenum">
              <a:rPr lang="en-US" smtClean="0"/>
              <a:t>‹#›</a:t>
            </a:fld>
            <a:endParaRPr lang="en-US"/>
          </a:p>
        </p:txBody>
      </p:sp>
    </p:spTree>
    <p:extLst>
      <p:ext uri="{BB962C8B-B14F-4D97-AF65-F5344CB8AC3E}">
        <p14:creationId xmlns:p14="http://schemas.microsoft.com/office/powerpoint/2010/main" val="107302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D13B08-C898-49A3-9BEE-606FDEF6FAFD}" type="slidenum">
              <a:rPr lang="en-US" smtClean="0"/>
              <a:t>6</a:t>
            </a:fld>
            <a:endParaRPr lang="en-US"/>
          </a:p>
        </p:txBody>
      </p:sp>
    </p:spTree>
    <p:extLst>
      <p:ext uri="{BB962C8B-B14F-4D97-AF65-F5344CB8AC3E}">
        <p14:creationId xmlns:p14="http://schemas.microsoft.com/office/powerpoint/2010/main" val="421684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D13B08-C898-49A3-9BEE-606FDEF6FAFD}" type="slidenum">
              <a:rPr lang="en-US" smtClean="0"/>
              <a:t>7</a:t>
            </a:fld>
            <a:endParaRPr lang="en-US"/>
          </a:p>
        </p:txBody>
      </p:sp>
    </p:spTree>
    <p:extLst>
      <p:ext uri="{BB962C8B-B14F-4D97-AF65-F5344CB8AC3E}">
        <p14:creationId xmlns:p14="http://schemas.microsoft.com/office/powerpoint/2010/main" val="133292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D13B08-C898-49A3-9BEE-606FDEF6FAFD}" type="slidenum">
              <a:rPr lang="en-US" smtClean="0"/>
              <a:t>8</a:t>
            </a:fld>
            <a:endParaRPr lang="en-US"/>
          </a:p>
        </p:txBody>
      </p:sp>
    </p:spTree>
    <p:extLst>
      <p:ext uri="{BB962C8B-B14F-4D97-AF65-F5344CB8AC3E}">
        <p14:creationId xmlns:p14="http://schemas.microsoft.com/office/powerpoint/2010/main" val="72914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99101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47258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7430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723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8492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186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9926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0358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0886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485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2"/>
          <p:cNvSpPr>
            <a:spLocks noGrp="1"/>
          </p:cNvSpPr>
          <p:nvPr>
            <p:ph type="pic" idx="2"/>
          </p:nvPr>
        </p:nvSpPr>
        <p:spPr>
          <a:xfrm>
            <a:off x="5183188" y="987425"/>
            <a:ext cx="6172200" cy="4873625"/>
          </a:xfrm>
          <a:prstGeom prst="rect">
            <a:avLst/>
          </a:prstGeom>
          <a:noFill/>
          <a:ln>
            <a:noFill/>
          </a:ln>
        </p:spPr>
      </p:sp>
      <p:sp>
        <p:nvSpPr>
          <p:cNvPr id="68" name="Google Shape;68;p7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4495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221472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4">
            <a:alphaModFix/>
          </a:blip>
          <a:srcRect/>
          <a:stretch/>
        </p:blipFill>
        <p:spPr>
          <a:xfrm>
            <a:off x="300839" y="5952156"/>
            <a:ext cx="4609709" cy="717066"/>
          </a:xfrm>
          <a:prstGeom prst="rect">
            <a:avLst/>
          </a:prstGeom>
          <a:noFill/>
          <a:ln>
            <a:noFill/>
          </a:ln>
        </p:spPr>
      </p:pic>
      <p:sp>
        <p:nvSpPr>
          <p:cNvPr id="89" name="Google Shape;89;p1"/>
          <p:cNvSpPr txBox="1"/>
          <p:nvPr/>
        </p:nvSpPr>
        <p:spPr>
          <a:xfrm>
            <a:off x="247513" y="1758515"/>
            <a:ext cx="3515706"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00"/>
                </a:solidFill>
                <a:effectLst/>
                <a:uLnTx/>
                <a:uFillTx/>
                <a:latin typeface="Times New Roman" panose="02020603050405020304" pitchFamily="18" charset="0"/>
                <a:ea typeface="Open Sans"/>
                <a:cs typeface="Times New Roman" panose="02020603050405020304" pitchFamily="18" charset="0"/>
                <a:sym typeface="Open Sans"/>
              </a:rPr>
              <a:t>E-learning Module </a:t>
            </a:r>
            <a:endParaRPr kumimoji="0"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0" name="Google Shape;90;p1"/>
          <p:cNvSpPr txBox="1"/>
          <p:nvPr/>
        </p:nvSpPr>
        <p:spPr>
          <a:xfrm>
            <a:off x="89857" y="2343250"/>
            <a:ext cx="574357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FFFFFF"/>
                </a:solidFill>
                <a:latin typeface="Times New Roman" panose="02020603050405020304" pitchFamily="18" charset="0"/>
                <a:ea typeface="Open Sans"/>
                <a:cs typeface="Times New Roman" panose="02020603050405020304" pitchFamily="18" charset="0"/>
                <a:sym typeface="Open Sans"/>
              </a:rPr>
              <a:t>APPLICATION OF MECHANIZATION IN RICE STRAW COLLECTION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3" name="Google Shape;97;p2">
            <a:extLst>
              <a:ext uri="{FF2B5EF4-FFF2-40B4-BE49-F238E27FC236}">
                <a16:creationId xmlns:a16="http://schemas.microsoft.com/office/drawing/2014/main" id="{AAC111E3-D884-1AD0-EBE4-77088B44045F}"/>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B1678816-BD7F-D6A4-73D9-93D7E9A014DC}"/>
              </a:ext>
            </a:extLst>
          </p:cNvPr>
          <p:cNvSpPr txBox="1"/>
          <p:nvPr/>
        </p:nvSpPr>
        <p:spPr>
          <a:xfrm>
            <a:off x="552450" y="1236714"/>
            <a:ext cx="6899384"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latin typeface="Times New Roman" panose="02020603050405020304" pitchFamily="18" charset="0"/>
                <a:cs typeface="Times New Roman" panose="02020603050405020304" pitchFamily="18" charset="0"/>
              </a:rPr>
              <a:t>Installing the</a:t>
            </a:r>
            <a:r>
              <a:rPr lang="vi-VN" sz="2000" b="1" dirty="0">
                <a:solidFill>
                  <a:schemeClr val="bg1"/>
                </a:solidFill>
                <a:effectLst/>
                <a:latin typeface="Times New Roman" panose="02020603050405020304" pitchFamily="18" charset="0"/>
                <a:cs typeface="Times New Roman" panose="02020603050405020304" pitchFamily="18" charset="0"/>
              </a:rPr>
              <a:t> CLAAS </a:t>
            </a:r>
            <a:r>
              <a:rPr lang="vi-VN" sz="2000" b="1" dirty="0" err="1">
                <a:solidFill>
                  <a:schemeClr val="bg1"/>
                </a:solidFill>
                <a:effectLst/>
                <a:latin typeface="Times New Roman" panose="02020603050405020304" pitchFamily="18" charset="0"/>
                <a:cs typeface="Times New Roman" panose="02020603050405020304" pitchFamily="18" charset="0"/>
              </a:rPr>
              <a:t>Markant</a:t>
            </a:r>
            <a:r>
              <a:rPr lang="vi-VN" sz="2000" b="1" dirty="0">
                <a:solidFill>
                  <a:schemeClr val="bg1"/>
                </a:solidFill>
                <a:effectLst/>
                <a:latin typeface="Times New Roman" panose="02020603050405020304" pitchFamily="18" charset="0"/>
                <a:cs typeface="Times New Roman" panose="02020603050405020304" pitchFamily="18" charset="0"/>
              </a:rPr>
              <a:t> 55</a:t>
            </a:r>
            <a:r>
              <a:rPr lang="en-US" sz="2000" b="1" dirty="0">
                <a:solidFill>
                  <a:schemeClr val="bg1"/>
                </a:solidFill>
                <a:effectLst/>
                <a:latin typeface="Times New Roman" panose="02020603050405020304" pitchFamily="18" charset="0"/>
                <a:cs typeface="Times New Roman" panose="02020603050405020304" pitchFamily="18" charset="0"/>
              </a:rPr>
              <a:t> baler onto the tractor</a:t>
            </a:r>
          </a:p>
        </p:txBody>
      </p:sp>
      <p:sp>
        <p:nvSpPr>
          <p:cNvPr id="6" name="TextBox 5">
            <a:extLst>
              <a:ext uri="{FF2B5EF4-FFF2-40B4-BE49-F238E27FC236}">
                <a16:creationId xmlns:a16="http://schemas.microsoft.com/office/drawing/2014/main" id="{74B0405A-3F75-095C-BC1D-E2FE93492BEB}"/>
              </a:ext>
            </a:extLst>
          </p:cNvPr>
          <p:cNvSpPr txBox="1"/>
          <p:nvPr/>
        </p:nvSpPr>
        <p:spPr>
          <a:xfrm>
            <a:off x="603369" y="1736101"/>
            <a:ext cx="10677014" cy="1015663"/>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Before installing the  baler onto the tractor, ensure the gaps between the tines of the baling system are clean and lubricate all moving parts. Additionally, check if the tension of the chain and the baling rollers is appropriate, adjust the tension if necessary, and regularly inspect and lubricate the oil.</a:t>
            </a:r>
          </a:p>
        </p:txBody>
      </p:sp>
      <p:grpSp>
        <p:nvGrpSpPr>
          <p:cNvPr id="8" name="Group 7">
            <a:extLst>
              <a:ext uri="{FF2B5EF4-FFF2-40B4-BE49-F238E27FC236}">
                <a16:creationId xmlns:a16="http://schemas.microsoft.com/office/drawing/2014/main" id="{5F938E91-3C84-C564-BBD1-D8B255A33F6A}"/>
              </a:ext>
            </a:extLst>
          </p:cNvPr>
          <p:cNvGrpSpPr/>
          <p:nvPr/>
        </p:nvGrpSpPr>
        <p:grpSpPr>
          <a:xfrm>
            <a:off x="3247798" y="2996089"/>
            <a:ext cx="5462270" cy="3137535"/>
            <a:chOff x="3247798" y="2996089"/>
            <a:chExt cx="5462270" cy="3137535"/>
          </a:xfrm>
        </p:grpSpPr>
        <p:pic>
          <p:nvPicPr>
            <p:cNvPr id="7" name="Picture 6">
              <a:extLst>
                <a:ext uri="{FF2B5EF4-FFF2-40B4-BE49-F238E27FC236}">
                  <a16:creationId xmlns:a16="http://schemas.microsoft.com/office/drawing/2014/main" id="{C52C3D70-52FC-2EA9-419C-EF995B1C6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798" y="2996089"/>
              <a:ext cx="5462270" cy="3137535"/>
            </a:xfrm>
            <a:prstGeom prst="rect">
              <a:avLst/>
            </a:prstGeom>
          </p:spPr>
        </p:pic>
        <p:sp>
          <p:nvSpPr>
            <p:cNvPr id="5" name="Rectangle 4">
              <a:extLst>
                <a:ext uri="{FF2B5EF4-FFF2-40B4-BE49-F238E27FC236}">
                  <a16:creationId xmlns:a16="http://schemas.microsoft.com/office/drawing/2014/main" id="{6F76D51D-A560-9B19-BAE0-03B5250B0C98}"/>
                </a:ext>
              </a:extLst>
            </p:cNvPr>
            <p:cNvSpPr/>
            <p:nvPr/>
          </p:nvSpPr>
          <p:spPr>
            <a:xfrm>
              <a:off x="5894850" y="5353272"/>
              <a:ext cx="1641067" cy="536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latin typeface="Times New Roman" panose="02020603050405020304" pitchFamily="18" charset="0"/>
                  <a:cs typeface="Times New Roman" panose="02020603050405020304" pitchFamily="18" charset="0"/>
                </a:rPr>
                <a:t>Clean dust off the rear wheel rim</a:t>
              </a:r>
            </a:p>
          </p:txBody>
        </p:sp>
      </p:grpSp>
    </p:spTree>
    <p:extLst>
      <p:ext uri="{BB962C8B-B14F-4D97-AF65-F5344CB8AC3E}">
        <p14:creationId xmlns:p14="http://schemas.microsoft.com/office/powerpoint/2010/main" val="348243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11E622-9E19-94A4-95AC-F5FA40A71003}"/>
              </a:ext>
            </a:extLst>
          </p:cNvPr>
          <p:cNvSpPr/>
          <p:nvPr/>
        </p:nvSpPr>
        <p:spPr>
          <a:xfrm>
            <a:off x="552449" y="3588783"/>
            <a:ext cx="11138056" cy="308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8" name="TextBox 7">
            <a:extLst>
              <a:ext uri="{FF2B5EF4-FFF2-40B4-BE49-F238E27FC236}">
                <a16:creationId xmlns:a16="http://schemas.microsoft.com/office/drawing/2014/main" id="{833B564E-99C8-9547-6F87-6EC4F396695D}"/>
              </a:ext>
            </a:extLst>
          </p:cNvPr>
          <p:cNvSpPr txBox="1"/>
          <p:nvPr/>
        </p:nvSpPr>
        <p:spPr>
          <a:xfrm>
            <a:off x="506489" y="1626683"/>
            <a:ext cx="11312784" cy="1754326"/>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Use a tractor with sufficient horsepower (minimum 60 HP) to pull the baler.</a:t>
            </a:r>
          </a:p>
          <a:p>
            <a:pPr marL="285750" indent="-285750">
              <a:buFont typeface="Arial" panose="020B0604020202020204" pitchFamily="34" charset="0"/>
              <a:buChar char="•"/>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Install the baler onto the tractor and use the locking pin R to securely fix the hitch pin to the quarter-angle and the anti-roll bar.</a:t>
            </a:r>
          </a:p>
          <a:p>
            <a:pPr marL="285750" indent="-285750">
              <a:buFont typeface="Arial" panose="020B0604020202020204" pitchFamily="34" charset="0"/>
              <a:buChar char="•"/>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Next, connect the baler’ cardan to the tractor's power take-off shaft and engage the compacting chamber.</a:t>
            </a:r>
          </a:p>
          <a:p>
            <a:pPr marL="285750" indent="-285750">
              <a:buFont typeface="Arial" panose="020B0604020202020204" pitchFamily="34" charset="0"/>
              <a:buChar char="•"/>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Ensure that the components of the cardan are cleaned and lubricated before reassembly.</a:t>
            </a:r>
          </a:p>
          <a:p>
            <a:pPr marL="285750" indent="-285750">
              <a:buFont typeface="Arial" panose="020B0604020202020204" pitchFamily="34" charset="0"/>
              <a:buChar char="•"/>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Before threading the twine, push the safety lock of the twine threading system towards the cut-off mechanism.</a:t>
            </a:r>
          </a:p>
        </p:txBody>
      </p:sp>
      <p:pic>
        <p:nvPicPr>
          <p:cNvPr id="14" name="Picture 13">
            <a:extLst>
              <a:ext uri="{FF2B5EF4-FFF2-40B4-BE49-F238E27FC236}">
                <a16:creationId xmlns:a16="http://schemas.microsoft.com/office/drawing/2014/main" id="{0275AEF2-93BB-125D-38C7-CD9AD9BE3A9B}"/>
              </a:ext>
            </a:extLst>
          </p:cNvPr>
          <p:cNvPicPr>
            <a:picLocks noChangeAspect="1"/>
          </p:cNvPicPr>
          <p:nvPr/>
        </p:nvPicPr>
        <p:blipFill rotWithShape="1">
          <a:blip r:embed="rId2"/>
          <a:srcRect l="2862" r="64128"/>
          <a:stretch/>
        </p:blipFill>
        <p:spPr>
          <a:xfrm>
            <a:off x="1795578" y="3604133"/>
            <a:ext cx="2103220" cy="2494170"/>
          </a:xfrm>
          <a:prstGeom prst="rect">
            <a:avLst/>
          </a:prstGeom>
        </p:spPr>
      </p:pic>
      <p:pic>
        <p:nvPicPr>
          <p:cNvPr id="16" name="Picture 15">
            <a:extLst>
              <a:ext uri="{FF2B5EF4-FFF2-40B4-BE49-F238E27FC236}">
                <a16:creationId xmlns:a16="http://schemas.microsoft.com/office/drawing/2014/main" id="{A8336B50-55E9-8ECA-7D50-271C295AAC56}"/>
              </a:ext>
            </a:extLst>
          </p:cNvPr>
          <p:cNvPicPr>
            <a:picLocks noChangeAspect="1"/>
          </p:cNvPicPr>
          <p:nvPr/>
        </p:nvPicPr>
        <p:blipFill rotWithShape="1">
          <a:blip r:embed="rId2"/>
          <a:srcRect l="56374" r="1494"/>
          <a:stretch/>
        </p:blipFill>
        <p:spPr>
          <a:xfrm>
            <a:off x="7571164" y="3621724"/>
            <a:ext cx="2587019" cy="2403672"/>
          </a:xfrm>
          <a:prstGeom prst="rect">
            <a:avLst/>
          </a:prstGeom>
        </p:spPr>
      </p:pic>
      <p:sp>
        <p:nvSpPr>
          <p:cNvPr id="18" name="TextBox 17">
            <a:extLst>
              <a:ext uri="{FF2B5EF4-FFF2-40B4-BE49-F238E27FC236}">
                <a16:creationId xmlns:a16="http://schemas.microsoft.com/office/drawing/2014/main" id="{77F723C4-6902-2903-E30E-E921BF43C354}"/>
              </a:ext>
            </a:extLst>
          </p:cNvPr>
          <p:cNvSpPr txBox="1"/>
          <p:nvPr/>
        </p:nvSpPr>
        <p:spPr>
          <a:xfrm>
            <a:off x="931985" y="6063021"/>
            <a:ext cx="4083297"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Lock the knot tightening mechanism in the OFF position when threading the rope.</a:t>
            </a:r>
          </a:p>
        </p:txBody>
      </p:sp>
      <p:sp>
        <p:nvSpPr>
          <p:cNvPr id="20" name="TextBox 19">
            <a:extLst>
              <a:ext uri="{FF2B5EF4-FFF2-40B4-BE49-F238E27FC236}">
                <a16:creationId xmlns:a16="http://schemas.microsoft.com/office/drawing/2014/main" id="{19A39D7B-8272-4847-50C4-07BC3F92A65F}"/>
              </a:ext>
            </a:extLst>
          </p:cNvPr>
          <p:cNvSpPr txBox="1"/>
          <p:nvPr/>
        </p:nvSpPr>
        <p:spPr>
          <a:xfrm>
            <a:off x="6624637" y="6063021"/>
            <a:ext cx="4083297"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Lock the knot tightening mechanism in the ON position during operation</a:t>
            </a:r>
          </a:p>
        </p:txBody>
      </p:sp>
      <p:sp>
        <p:nvSpPr>
          <p:cNvPr id="5" name="Google Shape;97;p2">
            <a:extLst>
              <a:ext uri="{FF2B5EF4-FFF2-40B4-BE49-F238E27FC236}">
                <a16:creationId xmlns:a16="http://schemas.microsoft.com/office/drawing/2014/main" id="{3C442359-B811-6E98-5FF6-C51C214EF565}"/>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32C01C99-E361-9608-7893-613A2FC4E595}"/>
              </a:ext>
            </a:extLst>
          </p:cNvPr>
          <p:cNvSpPr txBox="1"/>
          <p:nvPr/>
        </p:nvSpPr>
        <p:spPr>
          <a:xfrm>
            <a:off x="587698" y="1193462"/>
            <a:ext cx="6899384"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latin typeface="Times New Roman" panose="02020603050405020304" pitchFamily="18" charset="0"/>
                <a:cs typeface="Times New Roman" panose="02020603050405020304" pitchFamily="18" charset="0"/>
              </a:rPr>
              <a:t>Installing the</a:t>
            </a:r>
            <a:r>
              <a:rPr lang="vi-VN" sz="2000" b="1" dirty="0">
                <a:solidFill>
                  <a:schemeClr val="bg1"/>
                </a:solidFill>
                <a:effectLst/>
                <a:latin typeface="Times New Roman" panose="02020603050405020304" pitchFamily="18" charset="0"/>
                <a:cs typeface="Times New Roman" panose="02020603050405020304" pitchFamily="18" charset="0"/>
              </a:rPr>
              <a:t> CLAAS </a:t>
            </a:r>
            <a:r>
              <a:rPr lang="vi-VN" sz="2000" b="1" dirty="0" err="1">
                <a:solidFill>
                  <a:schemeClr val="bg1"/>
                </a:solidFill>
                <a:effectLst/>
                <a:latin typeface="Times New Roman" panose="02020603050405020304" pitchFamily="18" charset="0"/>
                <a:cs typeface="Times New Roman" panose="02020603050405020304" pitchFamily="18" charset="0"/>
              </a:rPr>
              <a:t>Markant</a:t>
            </a:r>
            <a:r>
              <a:rPr lang="vi-VN" sz="2000" b="1" dirty="0">
                <a:solidFill>
                  <a:schemeClr val="bg1"/>
                </a:solidFill>
                <a:effectLst/>
                <a:latin typeface="Times New Roman" panose="02020603050405020304" pitchFamily="18" charset="0"/>
                <a:cs typeface="Times New Roman" panose="02020603050405020304" pitchFamily="18" charset="0"/>
              </a:rPr>
              <a:t> 55</a:t>
            </a:r>
            <a:r>
              <a:rPr lang="en-US" sz="2000" b="1" dirty="0">
                <a:solidFill>
                  <a:schemeClr val="bg1"/>
                </a:solidFill>
                <a:effectLst/>
                <a:latin typeface="Times New Roman" panose="02020603050405020304" pitchFamily="18" charset="0"/>
                <a:cs typeface="Times New Roman" panose="02020603050405020304" pitchFamily="18" charset="0"/>
              </a:rPr>
              <a:t> baler onto the tractor</a:t>
            </a:r>
          </a:p>
        </p:txBody>
      </p:sp>
    </p:spTree>
    <p:extLst>
      <p:ext uri="{BB962C8B-B14F-4D97-AF65-F5344CB8AC3E}">
        <p14:creationId xmlns:p14="http://schemas.microsoft.com/office/powerpoint/2010/main" val="111134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5" name="TextBox 4">
            <a:extLst>
              <a:ext uri="{FF2B5EF4-FFF2-40B4-BE49-F238E27FC236}">
                <a16:creationId xmlns:a16="http://schemas.microsoft.com/office/drawing/2014/main" id="{CC98EF6C-34DD-14B3-F0FA-77007A7015CC}"/>
              </a:ext>
            </a:extLst>
          </p:cNvPr>
          <p:cNvSpPr txBox="1"/>
          <p:nvPr/>
        </p:nvSpPr>
        <p:spPr>
          <a:xfrm>
            <a:off x="552450" y="1575706"/>
            <a:ext cx="10852968"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ea typeface="MS Mincho" panose="02020609040205080304" pitchFamily="49" charset="-128"/>
                <a:cs typeface="Times New Roman" panose="02020603050405020304" pitchFamily="18" charset="0"/>
              </a:rPr>
              <a:t>Install</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6 twine spools into the compartment and tie the end of the outer spool to the inner end of the next spool to ensure continuous pulling of twine.</a:t>
            </a:r>
          </a:p>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Adjust the knotter mechanism from transport mode to working mode.</a:t>
            </a:r>
          </a:p>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Position the right-side stopper of the baler so that the operator can simultaneously pull the twine and slowly drive the tractor forward until the locking pin engages into the inner hole of the quarter-angle.</a:t>
            </a:r>
          </a:p>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Adjust the baling height so that the tines are 20-30 mm above the ground.</a:t>
            </a:r>
          </a:p>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Adjust the baling density according to the condition of the </a:t>
            </a:r>
            <a:r>
              <a:rPr lang="en-US" sz="2000" dirty="0">
                <a:latin typeface="Times New Roman" panose="02020603050405020304" pitchFamily="18" charset="0"/>
                <a:ea typeface="MS Mincho" panose="02020609040205080304" pitchFamily="49" charset="-128"/>
                <a:cs typeface="Times New Roman" panose="02020603050405020304" pitchFamily="18" charset="0"/>
              </a:rPr>
              <a:t>straw</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in the field.</a:t>
            </a:r>
          </a:p>
        </p:txBody>
      </p:sp>
      <p:pic>
        <p:nvPicPr>
          <p:cNvPr id="6" name="Picture 5">
            <a:extLst>
              <a:ext uri="{FF2B5EF4-FFF2-40B4-BE49-F238E27FC236}">
                <a16:creationId xmlns:a16="http://schemas.microsoft.com/office/drawing/2014/main" id="{0A8FE1F5-70A0-1B02-EF8C-D838DD231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542" y="3847194"/>
            <a:ext cx="5462270" cy="2870200"/>
          </a:xfrm>
          <a:prstGeom prst="rect">
            <a:avLst/>
          </a:prstGeom>
        </p:spPr>
      </p:pic>
      <p:sp>
        <p:nvSpPr>
          <p:cNvPr id="7" name="Google Shape;97;p2">
            <a:extLst>
              <a:ext uri="{FF2B5EF4-FFF2-40B4-BE49-F238E27FC236}">
                <a16:creationId xmlns:a16="http://schemas.microsoft.com/office/drawing/2014/main" id="{3BAC5031-883D-C6E5-B94D-B42C9A6858B1}"/>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37C6612-DC8D-3331-F067-7445321F9810}"/>
              </a:ext>
            </a:extLst>
          </p:cNvPr>
          <p:cNvSpPr txBox="1"/>
          <p:nvPr/>
        </p:nvSpPr>
        <p:spPr>
          <a:xfrm>
            <a:off x="587698" y="1193462"/>
            <a:ext cx="6899384"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latin typeface="Times New Roman" panose="02020603050405020304" pitchFamily="18" charset="0"/>
                <a:cs typeface="Times New Roman" panose="02020603050405020304" pitchFamily="18" charset="0"/>
              </a:rPr>
              <a:t>Installing the</a:t>
            </a:r>
            <a:r>
              <a:rPr lang="vi-VN" sz="2000" b="1" dirty="0">
                <a:solidFill>
                  <a:schemeClr val="bg1"/>
                </a:solidFill>
                <a:effectLst/>
                <a:latin typeface="Times New Roman" panose="02020603050405020304" pitchFamily="18" charset="0"/>
                <a:cs typeface="Times New Roman" panose="02020603050405020304" pitchFamily="18" charset="0"/>
              </a:rPr>
              <a:t> CLAAS </a:t>
            </a:r>
            <a:r>
              <a:rPr lang="vi-VN" sz="2000" b="1" dirty="0" err="1">
                <a:solidFill>
                  <a:schemeClr val="bg1"/>
                </a:solidFill>
                <a:effectLst/>
                <a:latin typeface="Times New Roman" panose="02020603050405020304" pitchFamily="18" charset="0"/>
                <a:cs typeface="Times New Roman" panose="02020603050405020304" pitchFamily="18" charset="0"/>
              </a:rPr>
              <a:t>Markant</a:t>
            </a:r>
            <a:r>
              <a:rPr lang="vi-VN" sz="2000" b="1" dirty="0">
                <a:solidFill>
                  <a:schemeClr val="bg1"/>
                </a:solidFill>
                <a:effectLst/>
                <a:latin typeface="Times New Roman" panose="02020603050405020304" pitchFamily="18" charset="0"/>
                <a:cs typeface="Times New Roman" panose="02020603050405020304" pitchFamily="18" charset="0"/>
              </a:rPr>
              <a:t> 55</a:t>
            </a:r>
            <a:r>
              <a:rPr lang="en-US" sz="2000" b="1" dirty="0">
                <a:solidFill>
                  <a:schemeClr val="bg1"/>
                </a:solidFill>
                <a:effectLst/>
                <a:latin typeface="Times New Roman" panose="02020603050405020304" pitchFamily="18" charset="0"/>
                <a:cs typeface="Times New Roman" panose="02020603050405020304" pitchFamily="18" charset="0"/>
              </a:rPr>
              <a:t> baler onto the tractor</a:t>
            </a:r>
          </a:p>
        </p:txBody>
      </p:sp>
      <p:sp>
        <p:nvSpPr>
          <p:cNvPr id="9" name="TextBox 8">
            <a:extLst>
              <a:ext uri="{FF2B5EF4-FFF2-40B4-BE49-F238E27FC236}">
                <a16:creationId xmlns:a16="http://schemas.microsoft.com/office/drawing/2014/main" id="{ECA1E7CF-978B-A83A-9175-08312631E2BF}"/>
              </a:ext>
            </a:extLst>
          </p:cNvPr>
          <p:cNvSpPr txBox="1"/>
          <p:nvPr/>
        </p:nvSpPr>
        <p:spPr>
          <a:xfrm>
            <a:off x="2973893" y="3938071"/>
            <a:ext cx="228127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a:latin typeface="Times New Roman" panose="02020603050405020304" pitchFamily="18" charset="0"/>
                <a:cs typeface="Times New Roman" panose="02020603050405020304" pitchFamily="18" charset="0"/>
              </a:rPr>
              <a:t>Adjust the density of the straw bale by tightening or loosening the pressure compacting chamber.</a:t>
            </a:r>
          </a:p>
        </p:txBody>
      </p:sp>
    </p:spTree>
    <p:extLst>
      <p:ext uri="{BB962C8B-B14F-4D97-AF65-F5344CB8AC3E}">
        <p14:creationId xmlns:p14="http://schemas.microsoft.com/office/powerpoint/2010/main" val="428469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7" name="TextBox 6">
            <a:extLst>
              <a:ext uri="{FF2B5EF4-FFF2-40B4-BE49-F238E27FC236}">
                <a16:creationId xmlns:a16="http://schemas.microsoft.com/office/drawing/2014/main" id="{173A5D2A-4986-79F6-E54A-B71B97CC02A0}"/>
              </a:ext>
            </a:extLst>
          </p:cNvPr>
          <p:cNvSpPr txBox="1"/>
          <p:nvPr/>
        </p:nvSpPr>
        <p:spPr>
          <a:xfrm>
            <a:off x="668064" y="1308251"/>
            <a:ext cx="6969342"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Checking the machine before operation </a:t>
            </a:r>
            <a:r>
              <a:rPr lang="en-US" sz="2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and maintenance.</a:t>
            </a:r>
          </a:p>
        </p:txBody>
      </p:sp>
      <p:pic>
        <p:nvPicPr>
          <p:cNvPr id="13" name="Picture 12">
            <a:extLst>
              <a:ext uri="{FF2B5EF4-FFF2-40B4-BE49-F238E27FC236}">
                <a16:creationId xmlns:a16="http://schemas.microsoft.com/office/drawing/2014/main" id="{B4A5BD13-83F9-F9B4-464C-DBB87FC6EDA6}"/>
              </a:ext>
            </a:extLst>
          </p:cNvPr>
          <p:cNvPicPr>
            <a:picLocks noChangeAspect="1"/>
          </p:cNvPicPr>
          <p:nvPr/>
        </p:nvPicPr>
        <p:blipFill>
          <a:blip r:embed="rId2"/>
          <a:stretch>
            <a:fillRect/>
          </a:stretch>
        </p:blipFill>
        <p:spPr>
          <a:xfrm>
            <a:off x="3258206" y="1947853"/>
            <a:ext cx="5145933" cy="3401841"/>
          </a:xfrm>
          <a:prstGeom prst="rect">
            <a:avLst/>
          </a:prstGeom>
        </p:spPr>
      </p:pic>
      <p:sp>
        <p:nvSpPr>
          <p:cNvPr id="15" name="TextBox 14">
            <a:extLst>
              <a:ext uri="{FF2B5EF4-FFF2-40B4-BE49-F238E27FC236}">
                <a16:creationId xmlns:a16="http://schemas.microsoft.com/office/drawing/2014/main" id="{555417C8-BDB2-F7D6-44DB-6A14F57BB09B}"/>
              </a:ext>
            </a:extLst>
          </p:cNvPr>
          <p:cNvSpPr txBox="1"/>
          <p:nvPr/>
        </p:nvSpPr>
        <p:spPr>
          <a:xfrm>
            <a:off x="1757691" y="5549749"/>
            <a:ext cx="9944100" cy="400110"/>
          </a:xfrm>
          <a:prstGeom prst="rect">
            <a:avLst/>
          </a:prstGeom>
          <a:noFill/>
        </p:spPr>
        <p:txBody>
          <a:bodyPr wrap="square">
            <a:spAutoFit/>
          </a:bodyPr>
          <a:lstStyle/>
          <a:p>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Check the machine before use: water, oil, lubricants, air (tires), and other factors.</a:t>
            </a:r>
          </a:p>
        </p:txBody>
      </p:sp>
      <p:sp>
        <p:nvSpPr>
          <p:cNvPr id="4" name="Google Shape;97;p2">
            <a:extLst>
              <a:ext uri="{FF2B5EF4-FFF2-40B4-BE49-F238E27FC236}">
                <a16:creationId xmlns:a16="http://schemas.microsoft.com/office/drawing/2014/main" id="{A1F8D548-F55D-0FE5-FAA7-2F1D3B2CB0E5}"/>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2443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144CEB9-EA02-5B0C-5620-5C0C454B2A82}"/>
              </a:ext>
            </a:extLst>
          </p:cNvPr>
          <p:cNvSpPr/>
          <p:nvPr/>
        </p:nvSpPr>
        <p:spPr>
          <a:xfrm>
            <a:off x="540568" y="3220689"/>
            <a:ext cx="11309350" cy="1132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7" name="TextBox 6">
            <a:extLst>
              <a:ext uri="{FF2B5EF4-FFF2-40B4-BE49-F238E27FC236}">
                <a16:creationId xmlns:a16="http://schemas.microsoft.com/office/drawing/2014/main" id="{173A5D2A-4986-79F6-E54A-B71B97CC02A0}"/>
              </a:ext>
            </a:extLst>
          </p:cNvPr>
          <p:cNvSpPr txBox="1"/>
          <p:nvPr/>
        </p:nvSpPr>
        <p:spPr>
          <a:xfrm>
            <a:off x="669516" y="1387891"/>
            <a:ext cx="6276974"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Safely start and stop the tractor</a:t>
            </a:r>
            <a:endParaRPr lang="en-US" sz="2000" b="1" dirty="0">
              <a:solidFill>
                <a:schemeClr val="bg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8636E36-E199-8B5E-288A-FEC18C4A9B11}"/>
              </a:ext>
            </a:extLst>
          </p:cNvPr>
          <p:cNvSpPr txBox="1"/>
          <p:nvPr/>
        </p:nvSpPr>
        <p:spPr>
          <a:xfrm>
            <a:off x="669516" y="1886563"/>
            <a:ext cx="10852968" cy="1015663"/>
          </a:xfrm>
          <a:prstGeom prst="rect">
            <a:avLst/>
          </a:prstGeom>
          <a:noFill/>
        </p:spPr>
        <p:txBody>
          <a:bodyPr wrap="square">
            <a:spAutoFit/>
          </a:bodyPr>
          <a:lstStyle/>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Before starting the tractor, the operator must understand the procedures and safe </a:t>
            </a:r>
            <a:r>
              <a:rPr lang="en-US" sz="2000" dirty="0">
                <a:latin typeface="Times New Roman" panose="02020603050405020304" pitchFamily="18" charset="0"/>
                <a:ea typeface="MS Mincho" panose="02020609040205080304" pitchFamily="49" charset="-128"/>
                <a:cs typeface="Times New Roman" panose="02020603050405020304" pitchFamily="18" charset="0"/>
              </a:rPr>
              <a:t>stop</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methods.</a:t>
            </a:r>
          </a:p>
          <a:p>
            <a:pPr marL="285750" indent="-285750">
              <a:buFont typeface="Arial" panose="020B0604020202020204" pitchFamily="34" charset="0"/>
              <a:buChar char="•"/>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Once the work in the field is completed, or when the tractor needs to stop for repairs or inspection, safely stop the machine following these steps:</a:t>
            </a:r>
          </a:p>
        </p:txBody>
      </p:sp>
      <p:graphicFrame>
        <p:nvGraphicFramePr>
          <p:cNvPr id="5" name="Diagram 4">
            <a:extLst>
              <a:ext uri="{FF2B5EF4-FFF2-40B4-BE49-F238E27FC236}">
                <a16:creationId xmlns:a16="http://schemas.microsoft.com/office/drawing/2014/main" id="{4E5AEECE-D597-DCCD-E236-8EAA2B02D71F}"/>
              </a:ext>
            </a:extLst>
          </p:cNvPr>
          <p:cNvGraphicFramePr/>
          <p:nvPr>
            <p:extLst>
              <p:ext uri="{D42A27DB-BD31-4B8C-83A1-F6EECF244321}">
                <p14:modId xmlns:p14="http://schemas.microsoft.com/office/powerpoint/2010/main" val="3192472418"/>
              </p:ext>
            </p:extLst>
          </p:nvPr>
        </p:nvGraphicFramePr>
        <p:xfrm>
          <a:off x="552450" y="3113895"/>
          <a:ext cx="11297468" cy="1356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A146477-81AD-F3FA-1D7C-350E1E33B74C}"/>
              </a:ext>
            </a:extLst>
          </p:cNvPr>
          <p:cNvSpPr txBox="1"/>
          <p:nvPr/>
        </p:nvSpPr>
        <p:spPr>
          <a:xfrm>
            <a:off x="807603" y="4728861"/>
            <a:ext cx="10852968" cy="132343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case it's not possible to stop at a safe point, appropriate contingency plans should be prepared.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Before starting the engine, ensure the working conditions are completely safe. Verify the braking system, steering, and other control systems. Additionally, ensure during operation that the tractor does not pose any danger to those nearby.</a:t>
            </a:r>
          </a:p>
        </p:txBody>
      </p:sp>
      <p:sp>
        <p:nvSpPr>
          <p:cNvPr id="9" name="Google Shape;97;p2">
            <a:extLst>
              <a:ext uri="{FF2B5EF4-FFF2-40B4-BE49-F238E27FC236}">
                <a16:creationId xmlns:a16="http://schemas.microsoft.com/office/drawing/2014/main" id="{CB1DB04A-D612-8A38-D1B4-188C04D49C95}"/>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92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7" name="TextBox 6">
            <a:extLst>
              <a:ext uri="{FF2B5EF4-FFF2-40B4-BE49-F238E27FC236}">
                <a16:creationId xmlns:a16="http://schemas.microsoft.com/office/drawing/2014/main" id="{173A5D2A-4986-79F6-E54A-B71B97CC02A0}"/>
              </a:ext>
            </a:extLst>
          </p:cNvPr>
          <p:cNvSpPr txBox="1"/>
          <p:nvPr/>
        </p:nvSpPr>
        <p:spPr>
          <a:xfrm>
            <a:off x="552450" y="1236714"/>
            <a:ext cx="6276974" cy="417871"/>
          </a:xfrm>
          <a:prstGeom prst="rect">
            <a:avLst/>
          </a:prstGeom>
          <a:noFill/>
        </p:spPr>
        <p:txBody>
          <a:bodyPr wrap="square">
            <a:spAutoFit/>
          </a:bodyPr>
          <a:lstStyle/>
          <a:p>
            <a:pPr marR="0" lvl="0">
              <a:lnSpc>
                <a:spcPct val="115000"/>
              </a:lnSpc>
              <a:spcBef>
                <a:spcPts val="1400"/>
              </a:spcBef>
              <a:spcAft>
                <a:spcPts val="400"/>
              </a:spcAft>
            </a:pPr>
            <a:r>
              <a:rPr lang="en-US" sz="20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Operating in the field</a:t>
            </a:r>
            <a:endParaRPr lang="en-US" sz="2000" b="1" dirty="0">
              <a:solidFill>
                <a:schemeClr val="bg1"/>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0D740AB-B70D-BE4D-D9D0-1C62233E9E02}"/>
              </a:ext>
            </a:extLst>
          </p:cNvPr>
          <p:cNvSpPr txBox="1"/>
          <p:nvPr/>
        </p:nvSpPr>
        <p:spPr>
          <a:xfrm>
            <a:off x="3870558" y="5981109"/>
            <a:ext cx="7876682"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Some safety considerations for operating a tractor in the field</a:t>
            </a:r>
          </a:p>
        </p:txBody>
      </p:sp>
      <p:sp>
        <p:nvSpPr>
          <p:cNvPr id="4" name="Google Shape;97;p2">
            <a:extLst>
              <a:ext uri="{FF2B5EF4-FFF2-40B4-BE49-F238E27FC236}">
                <a16:creationId xmlns:a16="http://schemas.microsoft.com/office/drawing/2014/main" id="{99B00FA8-F86D-D556-C531-A61ABD4C93AD}"/>
              </a:ext>
            </a:extLst>
          </p:cNvPr>
          <p:cNvSpPr txBox="1"/>
          <p:nvPr/>
        </p:nvSpPr>
        <p:spPr>
          <a:xfrm>
            <a:off x="552450" y="61122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22A960A6-301F-9521-4013-217D94210EB5}"/>
              </a:ext>
            </a:extLst>
          </p:cNvPr>
          <p:cNvGrpSpPr/>
          <p:nvPr/>
        </p:nvGrpSpPr>
        <p:grpSpPr>
          <a:xfrm>
            <a:off x="3697957" y="1236714"/>
            <a:ext cx="6663640" cy="4811095"/>
            <a:chOff x="3509058" y="1236713"/>
            <a:chExt cx="6663640" cy="4811095"/>
          </a:xfrm>
        </p:grpSpPr>
        <p:pic>
          <p:nvPicPr>
            <p:cNvPr id="8" name="Picture 7">
              <a:extLst>
                <a:ext uri="{FF2B5EF4-FFF2-40B4-BE49-F238E27FC236}">
                  <a16:creationId xmlns:a16="http://schemas.microsoft.com/office/drawing/2014/main" id="{C9E89A9A-A558-6895-6E59-7D829BA11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058" y="1236713"/>
              <a:ext cx="6640732" cy="4811095"/>
            </a:xfrm>
            <a:prstGeom prst="rect">
              <a:avLst/>
            </a:prstGeom>
          </p:spPr>
        </p:pic>
        <p:sp>
          <p:nvSpPr>
            <p:cNvPr id="5" name="Rectangle 4">
              <a:extLst>
                <a:ext uri="{FF2B5EF4-FFF2-40B4-BE49-F238E27FC236}">
                  <a16:creationId xmlns:a16="http://schemas.microsoft.com/office/drawing/2014/main" id="{EF31472D-175F-D2CB-56E5-ABA9AF0E1648}"/>
                </a:ext>
              </a:extLst>
            </p:cNvPr>
            <p:cNvSpPr/>
            <p:nvPr/>
          </p:nvSpPr>
          <p:spPr>
            <a:xfrm>
              <a:off x="3605049" y="1236713"/>
              <a:ext cx="1951640" cy="41787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Regularly check the functionality of the machine</a:t>
              </a:r>
              <a:r>
                <a:rPr lang="en-US" sz="12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D72FD67-0FB0-C11A-8CA8-291F9E8BD711}"/>
                </a:ext>
              </a:extLst>
            </p:cNvPr>
            <p:cNvSpPr/>
            <p:nvPr/>
          </p:nvSpPr>
          <p:spPr>
            <a:xfrm>
              <a:off x="5773464" y="1247179"/>
              <a:ext cx="1846536" cy="41787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Regularly inspect the machine components</a:t>
              </a:r>
              <a:endParaRPr lang="en-US" sz="1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1178709-9929-6F23-2207-2FEC822C8FA9}"/>
                </a:ext>
              </a:extLst>
            </p:cNvPr>
            <p:cNvSpPr/>
            <p:nvPr/>
          </p:nvSpPr>
          <p:spPr>
            <a:xfrm>
              <a:off x="8294672" y="1247179"/>
              <a:ext cx="1846536" cy="417866"/>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a:latin typeface="Times New Roman" panose="02020603050405020304" pitchFamily="18" charset="0"/>
                  <a:cs typeface="Times New Roman" panose="02020603050405020304" pitchFamily="18" charset="0"/>
                </a:rPr>
                <a:t>Do not stand up while operating the machine</a:t>
              </a:r>
              <a:endParaRPr lang="en-US" sz="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B3E596C-CE34-5A63-9262-A7ACC55EDE43}"/>
                </a:ext>
              </a:extLst>
            </p:cNvPr>
            <p:cNvSpPr/>
            <p:nvPr/>
          </p:nvSpPr>
          <p:spPr>
            <a:xfrm>
              <a:off x="9011264" y="2249214"/>
              <a:ext cx="1161434" cy="641131"/>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Ensure the brakes are not locked together</a:t>
              </a:r>
            </a:p>
          </p:txBody>
        </p:sp>
        <p:sp>
          <p:nvSpPr>
            <p:cNvPr id="14" name="Rectangle 13">
              <a:extLst>
                <a:ext uri="{FF2B5EF4-FFF2-40B4-BE49-F238E27FC236}">
                  <a16:creationId xmlns:a16="http://schemas.microsoft.com/office/drawing/2014/main" id="{DE456992-5744-8AB3-BCFC-10FA510CA0E3}"/>
                </a:ext>
              </a:extLst>
            </p:cNvPr>
            <p:cNvSpPr/>
            <p:nvPr/>
          </p:nvSpPr>
          <p:spPr>
            <a:xfrm>
              <a:off x="3605049" y="5117745"/>
              <a:ext cx="1793718" cy="41787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Set the gear to safe mode</a:t>
              </a:r>
            </a:p>
          </p:txBody>
        </p:sp>
        <p:sp>
          <p:nvSpPr>
            <p:cNvPr id="15" name="Rectangle 14">
              <a:extLst>
                <a:ext uri="{FF2B5EF4-FFF2-40B4-BE49-F238E27FC236}">
                  <a16:creationId xmlns:a16="http://schemas.microsoft.com/office/drawing/2014/main" id="{FB96C527-D011-239F-C7D9-DEADAC73A8DC}"/>
                </a:ext>
              </a:extLst>
            </p:cNvPr>
            <p:cNvSpPr/>
            <p:nvPr/>
          </p:nvSpPr>
          <p:spPr>
            <a:xfrm>
              <a:off x="8106185" y="5090121"/>
              <a:ext cx="2043605" cy="890987"/>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Avoid overloading the engine by anticipating situations in advance; do not allow the RPM to drop below 200 RPM</a:t>
              </a:r>
            </a:p>
          </p:txBody>
        </p:sp>
        <p:sp>
          <p:nvSpPr>
            <p:cNvPr id="17" name="Rectangle 16">
              <a:extLst>
                <a:ext uri="{FF2B5EF4-FFF2-40B4-BE49-F238E27FC236}">
                  <a16:creationId xmlns:a16="http://schemas.microsoft.com/office/drawing/2014/main" id="{A6149DD8-5231-2F65-A9BF-CF9D61B97873}"/>
                </a:ext>
              </a:extLst>
            </p:cNvPr>
            <p:cNvSpPr/>
            <p:nvPr/>
          </p:nvSpPr>
          <p:spPr>
            <a:xfrm>
              <a:off x="5799873" y="5107281"/>
              <a:ext cx="1793718" cy="41787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tx1"/>
                  </a:solidFill>
                  <a:latin typeface="Times New Roman" panose="02020603050405020304" pitchFamily="18" charset="0"/>
                  <a:cs typeface="Times New Roman" panose="02020603050405020304" pitchFamily="18" charset="0"/>
                </a:rPr>
                <a:t>Do not step on the clutch pedal</a:t>
              </a:r>
            </a:p>
          </p:txBody>
        </p:sp>
      </p:grpSp>
    </p:spTree>
    <p:extLst>
      <p:ext uri="{BB962C8B-B14F-4D97-AF65-F5344CB8AC3E}">
        <p14:creationId xmlns:p14="http://schemas.microsoft.com/office/powerpoint/2010/main" val="146941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52389"/>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3" name="Google Shape;97;p2">
            <a:extLst>
              <a:ext uri="{FF2B5EF4-FFF2-40B4-BE49-F238E27FC236}">
                <a16:creationId xmlns:a16="http://schemas.microsoft.com/office/drawing/2014/main" id="{AAC111E3-D884-1AD0-EBE4-77088B44045F}"/>
              </a:ext>
            </a:extLst>
          </p:cNvPr>
          <p:cNvSpPr txBox="1"/>
          <p:nvPr/>
        </p:nvSpPr>
        <p:spPr>
          <a:xfrm>
            <a:off x="538436" y="564115"/>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4. Troubleshooting and maintenance</a:t>
            </a:r>
          </a:p>
        </p:txBody>
      </p:sp>
      <p:graphicFrame>
        <p:nvGraphicFramePr>
          <p:cNvPr id="4" name="Table 3">
            <a:extLst>
              <a:ext uri="{FF2B5EF4-FFF2-40B4-BE49-F238E27FC236}">
                <a16:creationId xmlns:a16="http://schemas.microsoft.com/office/drawing/2014/main" id="{CBF78416-CD33-4508-CFE5-3199C5A2D95E}"/>
              </a:ext>
            </a:extLst>
          </p:cNvPr>
          <p:cNvGraphicFramePr>
            <a:graphicFrameLocks noGrp="1"/>
          </p:cNvGraphicFramePr>
          <p:nvPr>
            <p:extLst>
              <p:ext uri="{D42A27DB-BD31-4B8C-83A1-F6EECF244321}">
                <p14:modId xmlns:p14="http://schemas.microsoft.com/office/powerpoint/2010/main" val="3874759668"/>
              </p:ext>
            </p:extLst>
          </p:nvPr>
        </p:nvGraphicFramePr>
        <p:xfrm>
          <a:off x="588579" y="1710210"/>
          <a:ext cx="11014841" cy="5016410"/>
        </p:xfrm>
        <a:graphic>
          <a:graphicData uri="http://schemas.openxmlformats.org/drawingml/2006/table">
            <a:tbl>
              <a:tblPr firstRow="1" firstCol="1" bandRow="1">
                <a:tableStyleId>{5C22544A-7EE6-4342-B048-85BDC9FD1C3A}</a:tableStyleId>
              </a:tblPr>
              <a:tblGrid>
                <a:gridCol w="2997322">
                  <a:extLst>
                    <a:ext uri="{9D8B030D-6E8A-4147-A177-3AD203B41FA5}">
                      <a16:colId xmlns:a16="http://schemas.microsoft.com/office/drawing/2014/main" val="2138691134"/>
                    </a:ext>
                  </a:extLst>
                </a:gridCol>
                <a:gridCol w="3906924">
                  <a:extLst>
                    <a:ext uri="{9D8B030D-6E8A-4147-A177-3AD203B41FA5}">
                      <a16:colId xmlns:a16="http://schemas.microsoft.com/office/drawing/2014/main" val="951805829"/>
                    </a:ext>
                  </a:extLst>
                </a:gridCol>
                <a:gridCol w="4110595">
                  <a:extLst>
                    <a:ext uri="{9D8B030D-6E8A-4147-A177-3AD203B41FA5}">
                      <a16:colId xmlns:a16="http://schemas.microsoft.com/office/drawing/2014/main" val="1824731346"/>
                    </a:ext>
                  </a:extLst>
                </a:gridCol>
              </a:tblGrid>
              <a:tr h="78606">
                <a:tc>
                  <a:txBody>
                    <a:bodyPr/>
                    <a:lstStyle/>
                    <a:p>
                      <a:pPr marL="0" marR="0" algn="ctr">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Timing</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of</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execution</a:t>
                      </a:r>
                      <a:endParaRPr lang="en-US" sz="1600" dirty="0">
                        <a:solidFill>
                          <a:schemeClr val="tx1"/>
                        </a:solidFill>
                        <a:effectLst/>
                        <a:latin typeface="Times New Roman" panose="02020603050405020304" pitchFamily="18" charset="0"/>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Parts</a:t>
                      </a:r>
                      <a:r>
                        <a:rPr lang="vi-VN" sz="1600" dirty="0">
                          <a:solidFill>
                            <a:schemeClr val="tx1"/>
                          </a:solidFill>
                          <a:effectLst/>
                          <a:latin typeface="Times New Roman" panose="02020603050405020304" pitchFamily="18" charset="0"/>
                          <a:cs typeface="Times New Roman" panose="02020603050405020304" pitchFamily="18" charset="0"/>
                        </a:rPr>
                        <a:t> to be </a:t>
                      </a:r>
                      <a:r>
                        <a:rPr lang="vi-VN" sz="1600" dirty="0" err="1">
                          <a:solidFill>
                            <a:schemeClr val="tx1"/>
                          </a:solidFill>
                          <a:effectLst/>
                          <a:latin typeface="Times New Roman" panose="02020603050405020304" pitchFamily="18" charset="0"/>
                          <a:cs typeface="Times New Roman" panose="02020603050405020304" pitchFamily="18" charset="0"/>
                        </a:rPr>
                        <a:t>checked</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Troubleshooting</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methods</a:t>
                      </a:r>
                      <a:r>
                        <a:rPr lang="en-US" sz="1600" dirty="0">
                          <a:solidFill>
                            <a:schemeClr val="tx1"/>
                          </a:solidFill>
                          <a:effectLst/>
                          <a:latin typeface="Times New Roman" panose="02020603050405020304" pitchFamily="18" charset="0"/>
                          <a:cs typeface="Times New Roman" panose="02020603050405020304" pitchFamily="18" charset="0"/>
                        </a:rPr>
                        <a:t> </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741214"/>
                  </a:ext>
                </a:extLst>
              </a:tr>
              <a:tr h="1020723">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After 1 hour of initial operation</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The tightness of nuts and bolts. The slack of the chain</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Tighten nuts, bolts, chains, and compression springs to the specified torque in the manual. </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5295015"/>
                  </a:ext>
                </a:extLst>
              </a:tr>
              <a:tr h="760005">
                <a:tc rowSpan="3">
                  <a:txBody>
                    <a:bodyPr/>
                    <a:lstStyle/>
                    <a:p>
                      <a:pPr marL="0" marR="0">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Before</a:t>
                      </a:r>
                      <a:r>
                        <a:rPr lang="vi-VN" sz="1600" dirty="0">
                          <a:solidFill>
                            <a:schemeClr val="tx1"/>
                          </a:solidFill>
                          <a:effectLst/>
                          <a:latin typeface="Times New Roman" panose="02020603050405020304" pitchFamily="18" charset="0"/>
                          <a:cs typeface="Times New Roman" panose="02020603050405020304" pitchFamily="18" charset="0"/>
                        </a:rPr>
                        <a:t>/</a:t>
                      </a:r>
                      <a:r>
                        <a:rPr lang="vi-VN" sz="1600" dirty="0" err="1">
                          <a:solidFill>
                            <a:schemeClr val="tx1"/>
                          </a:solidFill>
                          <a:effectLst/>
                          <a:latin typeface="Times New Roman" panose="02020603050405020304" pitchFamily="18" charset="0"/>
                          <a:cs typeface="Times New Roman" panose="02020603050405020304" pitchFamily="18" charset="0"/>
                        </a:rPr>
                        <a:t>After</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operation</a:t>
                      </a:r>
                      <a:endParaRPr lang="vi-VN" sz="1600" dirty="0">
                        <a:solidFill>
                          <a:schemeClr val="tx1"/>
                        </a:solidFill>
                        <a:effectLst/>
                        <a:latin typeface="Times New Roman" panose="02020603050405020304" pitchFamily="18" charset="0"/>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Tire pressure and tightness of nuts and bolts</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Maintain tire pressure at the recommended level (195 kPa). Tighten nuts and bolts</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7194187"/>
                  </a:ext>
                </a:extLst>
              </a:tr>
              <a:tr h="499288">
                <a:tc vMerge="1">
                  <a:txBody>
                    <a:bodyPr/>
                    <a:lstStyle/>
                    <a:p>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Wear of hay pick-up fingers, cutting knives, self-cutting bolts</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Replace worn-out parts</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138420"/>
                  </a:ext>
                </a:extLst>
              </a:tr>
              <a:tr h="739537">
                <a:tc vMerge="1">
                  <a:txBody>
                    <a:bodyPr/>
                    <a:lstStyle/>
                    <a:p>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Lubrication of rotating and moving parts</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Lubricate as recommended with recommended lubricating oils</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5832598"/>
                  </a:ext>
                </a:extLst>
              </a:tr>
              <a:tr h="238571">
                <a:tc rowSpan="3">
                  <a:txBody>
                    <a:bodyPr/>
                    <a:lstStyle/>
                    <a:p>
                      <a:pPr marL="0" marR="0">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When</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not</a:t>
                      </a:r>
                      <a:r>
                        <a:rPr lang="vi-VN" sz="1600" dirty="0">
                          <a:solidFill>
                            <a:schemeClr val="tx1"/>
                          </a:solidFill>
                          <a:effectLst/>
                          <a:latin typeface="Times New Roman" panose="02020603050405020304" pitchFamily="18" charset="0"/>
                          <a:cs typeface="Times New Roman" panose="02020603050405020304" pitchFamily="18" charset="0"/>
                        </a:rPr>
                        <a:t> in </a:t>
                      </a:r>
                      <a:r>
                        <a:rPr lang="vi-VN" sz="1600" dirty="0" err="1">
                          <a:solidFill>
                            <a:schemeClr val="tx1"/>
                          </a:solidFill>
                          <a:effectLst/>
                          <a:latin typeface="Times New Roman" panose="02020603050405020304" pitchFamily="18" charset="0"/>
                          <a:cs typeface="Times New Roman" panose="02020603050405020304" pitchFamily="18" charset="0"/>
                        </a:rPr>
                        <a:t>use</a:t>
                      </a:r>
                      <a:endParaRPr lang="vi-VN" sz="1600" dirty="0">
                        <a:solidFill>
                          <a:schemeClr val="tx1"/>
                        </a:solidFill>
                        <a:effectLst/>
                        <a:latin typeface="Times New Roman" panose="02020603050405020304" pitchFamily="18" charset="0"/>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1600" dirty="0" err="1">
                          <a:solidFill>
                            <a:schemeClr val="tx1"/>
                          </a:solidFill>
                          <a:effectLst/>
                          <a:latin typeface="Times New Roman" panose="02020603050405020304" pitchFamily="18" charset="0"/>
                          <a:cs typeface="Times New Roman" panose="02020603050405020304" pitchFamily="18" charset="0"/>
                        </a:rPr>
                        <a:t>Damaged</a:t>
                      </a:r>
                      <a:r>
                        <a:rPr lang="vi-VN" sz="1600" dirty="0">
                          <a:solidFill>
                            <a:schemeClr val="tx1"/>
                          </a:solidFill>
                          <a:effectLst/>
                          <a:latin typeface="Times New Roman" panose="02020603050405020304" pitchFamily="18" charset="0"/>
                          <a:cs typeface="Times New Roman" panose="02020603050405020304" pitchFamily="18" charset="0"/>
                        </a:rPr>
                        <a:t> </a:t>
                      </a:r>
                      <a:r>
                        <a:rPr lang="vi-VN" sz="1600" dirty="0" err="1">
                          <a:solidFill>
                            <a:schemeClr val="tx1"/>
                          </a:solidFill>
                          <a:effectLst/>
                          <a:latin typeface="Times New Roman" panose="02020603050405020304" pitchFamily="18" charset="0"/>
                          <a:cs typeface="Times New Roman" panose="02020603050405020304" pitchFamily="18" charset="0"/>
                        </a:rPr>
                        <a:t>parts</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Repair, replace</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937123"/>
                  </a:ext>
                </a:extLst>
              </a:tr>
              <a:tr h="760005">
                <a:tc vMerge="1">
                  <a:txBody>
                    <a:bodyPr/>
                    <a:lstStyle/>
                    <a:p>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Times New Roman" panose="02020603050405020304" pitchFamily="18" charset="0"/>
                          <a:cs typeface="Times New Roman" panose="02020603050405020304" pitchFamily="18" charset="0"/>
                        </a:rPr>
                        <a:t>Worn-out or missing parts (such as pins, screws, self-cutting bolts, etc.)</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Replace</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1605641"/>
                  </a:ext>
                </a:extLst>
              </a:tr>
              <a:tr h="681913">
                <a:tc vMerge="1">
                  <a:txBody>
                    <a:bodyPr/>
                    <a:lstStyle/>
                    <a:p>
                      <a:endParaRP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Debris, dirt</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Clean the pickup reel and compression chamber if not used for a long period</a:t>
                      </a:r>
                    </a:p>
                  </a:txBody>
                  <a:tcPr marL="110449" marR="1104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1031239"/>
                  </a:ext>
                </a:extLst>
              </a:tr>
            </a:tbl>
          </a:graphicData>
        </a:graphic>
      </p:graphicFrame>
      <p:sp>
        <p:nvSpPr>
          <p:cNvPr id="5" name="TextBox 4">
            <a:extLst>
              <a:ext uri="{FF2B5EF4-FFF2-40B4-BE49-F238E27FC236}">
                <a16:creationId xmlns:a16="http://schemas.microsoft.com/office/drawing/2014/main" id="{E6C57ADA-32FC-C17F-111E-6641F76ECDF8}"/>
              </a:ext>
            </a:extLst>
          </p:cNvPr>
          <p:cNvSpPr txBox="1"/>
          <p:nvPr/>
        </p:nvSpPr>
        <p:spPr>
          <a:xfrm>
            <a:off x="588579" y="1281245"/>
            <a:ext cx="10448925" cy="400110"/>
          </a:xfrm>
          <a:prstGeom prst="rect">
            <a:avLst/>
          </a:prstGeom>
          <a:noFill/>
        </p:spPr>
        <p:txBody>
          <a:bodyPr wrap="square">
            <a:spAutoFit/>
          </a:bodyPr>
          <a:lstStyle/>
          <a:p>
            <a:r>
              <a:rPr lang="en-US" sz="2000" b="1" i="1" dirty="0">
                <a:effectLst/>
                <a:latin typeface="Times New Roman" panose="02020603050405020304" pitchFamily="18" charset="0"/>
                <a:ea typeface="Segoe UI" panose="020B0502040204020203" pitchFamily="34" charset="0"/>
                <a:cs typeface="Times New Roman" panose="02020603050405020304" pitchFamily="18" charset="0"/>
              </a:rPr>
              <a:t>Guidelines for performing basic maintenance procedures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85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5" name="TextBox 4">
            <a:extLst>
              <a:ext uri="{FF2B5EF4-FFF2-40B4-BE49-F238E27FC236}">
                <a16:creationId xmlns:a16="http://schemas.microsoft.com/office/drawing/2014/main" id="{E6C57ADA-32FC-C17F-111E-6641F76ECDF8}"/>
              </a:ext>
            </a:extLst>
          </p:cNvPr>
          <p:cNvSpPr txBox="1"/>
          <p:nvPr/>
        </p:nvSpPr>
        <p:spPr>
          <a:xfrm>
            <a:off x="586061" y="1240876"/>
            <a:ext cx="10448925" cy="400110"/>
          </a:xfrm>
          <a:prstGeom prst="rect">
            <a:avLst/>
          </a:prstGeom>
          <a:noFill/>
        </p:spPr>
        <p:txBody>
          <a:bodyPr wrap="square">
            <a:spAutoFit/>
          </a:bodyPr>
          <a:lstStyle/>
          <a:p>
            <a:r>
              <a:rPr lang="en-GB" sz="2000" b="1" i="1" dirty="0">
                <a:effectLst/>
                <a:latin typeface="Times New Roman" panose="02020603050405020304" pitchFamily="18" charset="0"/>
                <a:ea typeface="Segoe UI" panose="020B0502040204020203" pitchFamily="34" charset="0"/>
                <a:cs typeface="Times New Roman" panose="02020603050405020304" pitchFamily="18" charset="0"/>
              </a:rPr>
              <a:t> Basic Troubleshooting Guide</a:t>
            </a:r>
            <a:endParaRPr lang="en-US" sz="2000" b="1"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EA7B724-9763-EADE-D3D6-0632FF4B56A5}"/>
              </a:ext>
            </a:extLst>
          </p:cNvPr>
          <p:cNvGraphicFramePr>
            <a:graphicFrameLocks noGrp="1"/>
          </p:cNvGraphicFramePr>
          <p:nvPr>
            <p:extLst>
              <p:ext uri="{D42A27DB-BD31-4B8C-83A1-F6EECF244321}">
                <p14:modId xmlns:p14="http://schemas.microsoft.com/office/powerpoint/2010/main" val="1937353096"/>
              </p:ext>
            </p:extLst>
          </p:nvPr>
        </p:nvGraphicFramePr>
        <p:xfrm>
          <a:off x="669515" y="1704801"/>
          <a:ext cx="10944416" cy="5063234"/>
        </p:xfrm>
        <a:graphic>
          <a:graphicData uri="http://schemas.openxmlformats.org/drawingml/2006/table">
            <a:tbl>
              <a:tblPr firstRow="1" firstCol="1" bandRow="1">
                <a:tableStyleId>{5C22544A-7EE6-4342-B048-85BDC9FD1C3A}</a:tableStyleId>
              </a:tblPr>
              <a:tblGrid>
                <a:gridCol w="2277877">
                  <a:extLst>
                    <a:ext uri="{9D8B030D-6E8A-4147-A177-3AD203B41FA5}">
                      <a16:colId xmlns:a16="http://schemas.microsoft.com/office/drawing/2014/main" val="2548321331"/>
                    </a:ext>
                  </a:extLst>
                </a:gridCol>
                <a:gridCol w="4056678">
                  <a:extLst>
                    <a:ext uri="{9D8B030D-6E8A-4147-A177-3AD203B41FA5}">
                      <a16:colId xmlns:a16="http://schemas.microsoft.com/office/drawing/2014/main" val="1773179823"/>
                    </a:ext>
                  </a:extLst>
                </a:gridCol>
                <a:gridCol w="4609861">
                  <a:extLst>
                    <a:ext uri="{9D8B030D-6E8A-4147-A177-3AD203B41FA5}">
                      <a16:colId xmlns:a16="http://schemas.microsoft.com/office/drawing/2014/main" val="1254024140"/>
                    </a:ext>
                  </a:extLst>
                </a:gridCol>
              </a:tblGrid>
              <a:tr h="368776">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Incident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Common Causes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Solution</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6789361"/>
                  </a:ext>
                </a:extLst>
              </a:tr>
              <a:tr h="334229">
                <a:tc rowSpan="3">
                  <a:txBody>
                    <a:bodyPr/>
                    <a:lstStyle/>
                    <a:p>
                      <a:pPr marL="0" marR="0">
                        <a:lnSpc>
                          <a:spcPct val="115000"/>
                        </a:lnSpc>
                        <a:spcBef>
                          <a:spcPts val="0"/>
                        </a:spcBef>
                        <a:spcAft>
                          <a:spcPts val="0"/>
                        </a:spcAft>
                      </a:pPr>
                      <a:r>
                        <a:rPr lang="vi-VN" sz="1400" dirty="0" err="1">
                          <a:solidFill>
                            <a:schemeClr val="tx1"/>
                          </a:solidFill>
                          <a:effectLst/>
                          <a:latin typeface="Times New Roman" panose="02020603050405020304" pitchFamily="18" charset="0"/>
                          <a:cs typeface="Times New Roman" panose="02020603050405020304" pitchFamily="18" charset="0"/>
                        </a:rPr>
                        <a:t>Unusual</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noise</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during</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operation</a:t>
                      </a:r>
                      <a:endParaRPr lang="vi-VN" sz="1400" dirty="0">
                        <a:solidFill>
                          <a:schemeClr val="tx1"/>
                        </a:solidFill>
                        <a:effectLst/>
                        <a:latin typeface="Times New Roman" panose="02020603050405020304" pitchFamily="18" charset="0"/>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Broken impeller arm, discharge rotor, or thrust bearing</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1400" dirty="0" err="1">
                          <a:solidFill>
                            <a:schemeClr val="tx1"/>
                          </a:solidFill>
                          <a:effectLst/>
                          <a:latin typeface="Times New Roman" panose="02020603050405020304" pitchFamily="18" charset="0"/>
                          <a:cs typeface="Times New Roman" panose="02020603050405020304" pitchFamily="18" charset="0"/>
                        </a:rPr>
                        <a:t>Replace</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broken</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parts</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95387"/>
                  </a:ext>
                </a:extLst>
              </a:tr>
              <a:tr h="307585">
                <a:tc vMerge="1">
                  <a:txBody>
                    <a:bodyPr/>
                    <a:lstStyle/>
                    <a:p>
                      <a:endParaRPr/>
                    </a:p>
                  </a:txBody>
                  <a:tcPr marL="121494" marR="121494" marT="0" marB="0" anchor="ctr"/>
                </a:tc>
                <a:tc>
                  <a:txBody>
                    <a:bodyPr/>
                    <a:lstStyle/>
                    <a:p>
                      <a:pPr marL="0" marR="0">
                        <a:lnSpc>
                          <a:spcPct val="115000"/>
                        </a:lnSpc>
                        <a:spcBef>
                          <a:spcPts val="0"/>
                        </a:spcBef>
                        <a:spcAft>
                          <a:spcPts val="0"/>
                        </a:spcAft>
                      </a:pPr>
                      <a:r>
                        <a:rPr lang="vi-VN" sz="1400" dirty="0" err="1">
                          <a:solidFill>
                            <a:schemeClr val="tx1"/>
                          </a:solidFill>
                          <a:effectLst/>
                          <a:latin typeface="Times New Roman" panose="02020603050405020304" pitchFamily="18" charset="0"/>
                          <a:cs typeface="Times New Roman" panose="02020603050405020304" pitchFamily="18" charset="0"/>
                        </a:rPr>
                        <a:t>Entangled</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straw</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or</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twine</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Remove dust and tangled pieces</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1254466"/>
                  </a:ext>
                </a:extLst>
              </a:tr>
              <a:tr h="529664">
                <a:tc vMerge="1">
                  <a:txBody>
                    <a:bodyPr/>
                    <a:lstStyle/>
                    <a:p>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Loose V-belt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tension of the V-belt according to the instructions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161386"/>
                  </a:ext>
                </a:extLst>
              </a:tr>
              <a:tr h="493307">
                <a:tc rowSpan="2">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Straw is not collected at all</a:t>
                      </a:r>
                      <a:endParaRPr lang="vi-VN" sz="1400" dirty="0">
                        <a:solidFill>
                          <a:schemeClr val="tx1"/>
                        </a:solidFill>
                        <a:effectLst/>
                        <a:latin typeface="Times New Roman" panose="02020603050405020304" pitchFamily="18" charset="0"/>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collection mode is set incorrectly</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collection height according to instructions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408914"/>
                  </a:ext>
                </a:extLst>
              </a:tr>
              <a:tr h="529664">
                <a:tc vMerge="1">
                  <a:txBody>
                    <a:bodyPr/>
                    <a:lstStyle/>
                    <a:p>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Machine moving speed is too fast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Reduce travel speed/operate machine at recommended speed</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097393"/>
                  </a:ext>
                </a:extLst>
              </a:tr>
              <a:tr h="529664">
                <a:tc rowSpan="6">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Straw gets stuck between the collecting arm and the compacting chamber</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Broken impeller arm</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vi-VN" sz="1400" dirty="0" err="1">
                          <a:solidFill>
                            <a:schemeClr val="tx1"/>
                          </a:solidFill>
                          <a:effectLst/>
                          <a:latin typeface="Times New Roman" panose="02020603050405020304" pitchFamily="18" charset="0"/>
                          <a:cs typeface="Times New Roman" panose="02020603050405020304" pitchFamily="18" charset="0"/>
                        </a:rPr>
                        <a:t>Replace</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broken</a:t>
                      </a:r>
                      <a:r>
                        <a:rPr lang="vi-VN" sz="1400" dirty="0">
                          <a:solidFill>
                            <a:schemeClr val="tx1"/>
                          </a:solidFill>
                          <a:effectLst/>
                          <a:latin typeface="Times New Roman" panose="02020603050405020304" pitchFamily="18" charset="0"/>
                          <a:cs typeface="Times New Roman" panose="02020603050405020304" pitchFamily="18" charset="0"/>
                        </a:rPr>
                        <a:t> </a:t>
                      </a:r>
                      <a:r>
                        <a:rPr lang="vi-VN" sz="1400" dirty="0" err="1">
                          <a:solidFill>
                            <a:schemeClr val="tx1"/>
                          </a:solidFill>
                          <a:effectLst/>
                          <a:latin typeface="Times New Roman" panose="02020603050405020304" pitchFamily="18" charset="0"/>
                          <a:cs typeface="Times New Roman" panose="02020603050405020304" pitchFamily="18" charset="0"/>
                        </a:rPr>
                        <a:t>parts</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004313"/>
                  </a:ext>
                </a:extLst>
              </a:tr>
              <a:tr h="290942">
                <a:tc vMerge="1">
                  <a:txBody>
                    <a:bodyPr/>
                    <a:lstStyle/>
                    <a:p>
                      <a:pPr marL="0" marR="0">
                        <a:lnSpc>
                          <a:spcPct val="115000"/>
                        </a:lnSpc>
                        <a:spcBef>
                          <a:spcPts val="0"/>
                        </a:spcBef>
                        <a:spcAft>
                          <a:spcPts val="0"/>
                        </a:spcAft>
                      </a:pPr>
                      <a:endParaRPr lang="en-US" sz="1700">
                        <a:solidFill>
                          <a:schemeClr val="tx1"/>
                        </a:solidFill>
                        <a:effectLst/>
                        <a:latin typeface="Arial" panose="020B0604020202020204" pitchFamily="34" charset="0"/>
                        <a:ea typeface="MS Mincho" panose="02020609040205080304" pitchFamily="49" charset="-128"/>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power collector shaft rotates too fast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power pickup shaft settings according to the instructions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3138474"/>
                  </a:ext>
                </a:extLst>
              </a:tr>
              <a:tr h="289771">
                <a:tc vMerge="1">
                  <a:txBody>
                    <a:bodyPr/>
                    <a:lstStyle/>
                    <a:p>
                      <a:pPr marL="0" marR="0">
                        <a:lnSpc>
                          <a:spcPct val="115000"/>
                        </a:lnSpc>
                        <a:spcBef>
                          <a:spcPts val="0"/>
                        </a:spcBef>
                        <a:spcAft>
                          <a:spcPts val="0"/>
                        </a:spcAft>
                      </a:pPr>
                      <a:endParaRPr lang="en-US" sz="1700">
                        <a:solidFill>
                          <a:schemeClr val="tx1"/>
                        </a:solidFill>
                        <a:effectLst/>
                        <a:latin typeface="Arial" panose="020B0604020202020204" pitchFamily="34" charset="0"/>
                        <a:ea typeface="MS Mincho" panose="02020609040205080304" pitchFamily="49" charset="-128"/>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Side panels and shields are stuck</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Remove the side panels and shields </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7319974"/>
                  </a:ext>
                </a:extLst>
              </a:tr>
              <a:tr h="276225">
                <a:tc vMerge="1">
                  <a:txBody>
                    <a:bodyPr/>
                    <a:lstStyle/>
                    <a:p>
                      <a:pPr marL="0" marR="0">
                        <a:lnSpc>
                          <a:spcPct val="115000"/>
                        </a:lnSpc>
                        <a:spcBef>
                          <a:spcPts val="0"/>
                        </a:spcBef>
                        <a:spcAft>
                          <a:spcPts val="0"/>
                        </a:spcAft>
                      </a:pPr>
                      <a:endParaRPr lang="en-US" sz="1700">
                        <a:solidFill>
                          <a:schemeClr val="tx1"/>
                        </a:solidFill>
                        <a:effectLst/>
                        <a:latin typeface="Arial" panose="020B0604020202020204" pitchFamily="34" charset="0"/>
                        <a:ea typeface="MS Mincho" panose="02020609040205080304" pitchFamily="49" charset="-128"/>
                      </a:endParaRPr>
                    </a:p>
                  </a:txBody>
                  <a:tcPr marL="121494" marR="121494" marT="0" marB="0" anchor="ct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Machine moving speed is too fast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Reduce travel speed</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6904913"/>
                  </a:ext>
                </a:extLst>
              </a:tr>
              <a:tr h="266700">
                <a:tc vMerge="1">
                  <a:txBody>
                    <a:bodyPr/>
                    <a:lstStyle/>
                    <a:p>
                      <a:pPr marL="0" marR="0">
                        <a:lnSpc>
                          <a:spcPct val="115000"/>
                        </a:lnSpc>
                        <a:spcBef>
                          <a:spcPts val="0"/>
                        </a:spcBef>
                        <a:spcAft>
                          <a:spcPts val="0"/>
                        </a:spcAft>
                      </a:pPr>
                      <a:endParaRPr lang="en-US" sz="1700">
                        <a:solidFill>
                          <a:schemeClr val="tx1"/>
                        </a:solidFill>
                        <a:effectLst/>
                        <a:latin typeface="Arial" panose="020B0604020202020204" pitchFamily="34" charset="0"/>
                        <a:ea typeface="MS Mincho" panose="02020609040205080304" pitchFamily="49" charset="-128"/>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groove is too wide and too high</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Create grooves with dimensions as shown in the instructions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7562466"/>
                  </a:ext>
                </a:extLst>
              </a:tr>
              <a:tr h="529664">
                <a:tc vMerge="1">
                  <a:txBody>
                    <a:bodyPr/>
                    <a:lstStyle/>
                    <a:p>
                      <a:pPr marL="0" marR="0">
                        <a:lnSpc>
                          <a:spcPct val="115000"/>
                        </a:lnSpc>
                        <a:spcBef>
                          <a:spcPts val="0"/>
                        </a:spcBef>
                        <a:spcAft>
                          <a:spcPts val="0"/>
                        </a:spcAft>
                      </a:pPr>
                      <a:endParaRPr lang="en-US" sz="1700">
                        <a:solidFill>
                          <a:schemeClr val="tx1"/>
                        </a:solidFill>
                        <a:effectLst/>
                        <a:latin typeface="Arial" panose="020B0604020202020204" pitchFamily="34" charset="0"/>
                        <a:ea typeface="MS Mincho" panose="02020609040205080304" pitchFamily="49" charset="-128"/>
                      </a:endParaRPr>
                    </a:p>
                  </a:txBody>
                  <a:tcPr marL="121494" marR="121494" marT="0" marB="0" anchor="ct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tilt of the straw reel is too large</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Shorten the connecting rod so that the machine tilts slightly forward</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349250"/>
                  </a:ext>
                </a:extLst>
              </a:tr>
            </a:tbl>
          </a:graphicData>
        </a:graphic>
      </p:graphicFrame>
      <p:sp>
        <p:nvSpPr>
          <p:cNvPr id="3" name="Google Shape;97;p2">
            <a:extLst>
              <a:ext uri="{FF2B5EF4-FFF2-40B4-BE49-F238E27FC236}">
                <a16:creationId xmlns:a16="http://schemas.microsoft.com/office/drawing/2014/main" id="{C32F680F-CAC0-51FA-7D52-D3200466DDAC}"/>
              </a:ext>
            </a:extLst>
          </p:cNvPr>
          <p:cNvSpPr txBox="1"/>
          <p:nvPr/>
        </p:nvSpPr>
        <p:spPr>
          <a:xfrm>
            <a:off x="538436" y="564115"/>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4. Troubleshooting and maintenance</a:t>
            </a:r>
          </a:p>
        </p:txBody>
      </p:sp>
    </p:spTree>
    <p:extLst>
      <p:ext uri="{BB962C8B-B14F-4D97-AF65-F5344CB8AC3E}">
        <p14:creationId xmlns:p14="http://schemas.microsoft.com/office/powerpoint/2010/main" val="963476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48" y="1129921"/>
            <a:ext cx="10852969" cy="0"/>
          </a:xfrm>
          <a:prstGeom prst="straightConnector1">
            <a:avLst/>
          </a:prstGeom>
          <a:noFill/>
          <a:ln w="12700" cap="flat" cmpd="sng">
            <a:solidFill>
              <a:schemeClr val="lt1"/>
            </a:solidFill>
            <a:prstDash val="solid"/>
            <a:miter lim="800000"/>
            <a:headEnd type="none" w="sm" len="sm"/>
            <a:tailEnd type="none" w="sm" len="sm"/>
          </a:ln>
        </p:spPr>
      </p:cxnSp>
      <p:graphicFrame>
        <p:nvGraphicFramePr>
          <p:cNvPr id="7" name="Table 6">
            <a:extLst>
              <a:ext uri="{FF2B5EF4-FFF2-40B4-BE49-F238E27FC236}">
                <a16:creationId xmlns:a16="http://schemas.microsoft.com/office/drawing/2014/main" id="{F38024A3-4E8C-2976-DC51-6409600AB451}"/>
              </a:ext>
            </a:extLst>
          </p:cNvPr>
          <p:cNvGraphicFramePr>
            <a:graphicFrameLocks noGrp="1"/>
          </p:cNvGraphicFramePr>
          <p:nvPr>
            <p:extLst>
              <p:ext uri="{D42A27DB-BD31-4B8C-83A1-F6EECF244321}">
                <p14:modId xmlns:p14="http://schemas.microsoft.com/office/powerpoint/2010/main" val="4131886174"/>
              </p:ext>
            </p:extLst>
          </p:nvPr>
        </p:nvGraphicFramePr>
        <p:xfrm>
          <a:off x="564365" y="1683878"/>
          <a:ext cx="11063270" cy="5084072"/>
        </p:xfrm>
        <a:graphic>
          <a:graphicData uri="http://schemas.openxmlformats.org/drawingml/2006/table">
            <a:tbl>
              <a:tblPr firstRow="1" firstCol="1" bandRow="1">
                <a:tableStyleId>{5C22544A-7EE6-4342-B048-85BDC9FD1C3A}</a:tableStyleId>
              </a:tblPr>
              <a:tblGrid>
                <a:gridCol w="2848610">
                  <a:extLst>
                    <a:ext uri="{9D8B030D-6E8A-4147-A177-3AD203B41FA5}">
                      <a16:colId xmlns:a16="http://schemas.microsoft.com/office/drawing/2014/main" val="2812362767"/>
                    </a:ext>
                  </a:extLst>
                </a:gridCol>
                <a:gridCol w="4305416">
                  <a:extLst>
                    <a:ext uri="{9D8B030D-6E8A-4147-A177-3AD203B41FA5}">
                      <a16:colId xmlns:a16="http://schemas.microsoft.com/office/drawing/2014/main" val="3611478161"/>
                    </a:ext>
                  </a:extLst>
                </a:gridCol>
                <a:gridCol w="3909244">
                  <a:extLst>
                    <a:ext uri="{9D8B030D-6E8A-4147-A177-3AD203B41FA5}">
                      <a16:colId xmlns:a16="http://schemas.microsoft.com/office/drawing/2014/main" val="2812899666"/>
                    </a:ext>
                  </a:extLst>
                </a:gridCol>
              </a:tblGrid>
              <a:tr h="0">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Incident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Common Causes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Solution</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806989"/>
                  </a:ext>
                </a:extLst>
              </a:tr>
              <a:tr h="0">
                <a:tc rowSpan="5">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straw reel does not rotate</a:t>
                      </a:r>
                      <a:endParaRPr lang="vi-VN"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V belt is too tight or too loose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tension of the V-belt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117065"/>
                  </a:ext>
                </a:extLst>
              </a:tr>
              <a:tr h="0">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V belt is broken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Replace new belt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807176"/>
                  </a:ext>
                </a:extLst>
              </a:tr>
              <a:tr h="0">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The impeller arm is too high compare with the field</a:t>
                      </a:r>
                      <a:endPar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collection height according to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0861993"/>
                  </a:ext>
                </a:extLst>
              </a:tr>
              <a:tr h="228928">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groove is too wide and too high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Create grooves with dimensions as shown in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194368"/>
                  </a:ext>
                </a:extLst>
              </a:tr>
              <a:tr h="0">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Side panels and shields are stuck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Remove the side panels and shield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1750151"/>
                  </a:ext>
                </a:extLst>
              </a:tr>
              <a:tr h="0">
                <a:tc rowSpan="4">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The roller makes a strange noise</a:t>
                      </a:r>
                      <a:endParaRPr lang="vi-VN"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Straw and mud get stuck in the roll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Eliminate stuck agents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614726"/>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Not enough lubrication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Lubricate the rolling chain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9166121"/>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Roller chain is loose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roller chain tension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7711281"/>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roller is chipped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Replace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629173"/>
                  </a:ext>
                </a:extLst>
              </a:tr>
              <a:tr h="74104">
                <a:tc rowSpan="3">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Straw gets stuck in the roller</a:t>
                      </a:r>
                      <a:endParaRPr lang="vi-VN"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power collector shaft rotates too fast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power pickup shaft settings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408643"/>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Straw gets stuck in the reel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Remove the stuck straw from the reel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4236407"/>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roller is chipped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Replace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02798"/>
                  </a:ext>
                </a:extLst>
              </a:tr>
              <a:tr h="0">
                <a:tc rowSpan="3">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The roller chain is hot</a:t>
                      </a:r>
                      <a:endParaRPr lang="vi-VN"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Compacting is too tight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compacting and support plate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7817127"/>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Not enough lubrication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Lubricate the rolling chain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8287608"/>
                  </a:ext>
                </a:extLst>
              </a:tr>
              <a:tr h="0">
                <a:tc vMerge="1">
                  <a:txBody>
                    <a:bodyPr/>
                    <a:lstStyle/>
                    <a:p>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Roller chain is loose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roller chain tension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8446717"/>
                  </a:ext>
                </a:extLst>
              </a:tr>
            </a:tbl>
          </a:graphicData>
        </a:graphic>
      </p:graphicFrame>
      <p:sp>
        <p:nvSpPr>
          <p:cNvPr id="4" name="Google Shape;97;p2">
            <a:extLst>
              <a:ext uri="{FF2B5EF4-FFF2-40B4-BE49-F238E27FC236}">
                <a16:creationId xmlns:a16="http://schemas.microsoft.com/office/drawing/2014/main" id="{FCFA079C-9B8E-2BDC-7DF2-FD0EEBE2E817}"/>
              </a:ext>
            </a:extLst>
          </p:cNvPr>
          <p:cNvSpPr txBox="1"/>
          <p:nvPr/>
        </p:nvSpPr>
        <p:spPr>
          <a:xfrm>
            <a:off x="669515" y="575964"/>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4. Troubleshooting and maintenance</a:t>
            </a:r>
          </a:p>
        </p:txBody>
      </p:sp>
      <p:sp>
        <p:nvSpPr>
          <p:cNvPr id="6" name="TextBox 5">
            <a:extLst>
              <a:ext uri="{FF2B5EF4-FFF2-40B4-BE49-F238E27FC236}">
                <a16:creationId xmlns:a16="http://schemas.microsoft.com/office/drawing/2014/main" id="{ECF3FFC6-ADFB-CBC9-C3AE-5D36326F46A6}"/>
              </a:ext>
            </a:extLst>
          </p:cNvPr>
          <p:cNvSpPr txBox="1"/>
          <p:nvPr/>
        </p:nvSpPr>
        <p:spPr>
          <a:xfrm>
            <a:off x="552448" y="1206844"/>
            <a:ext cx="10448925" cy="400110"/>
          </a:xfrm>
          <a:prstGeom prst="rect">
            <a:avLst/>
          </a:prstGeom>
          <a:noFill/>
        </p:spPr>
        <p:txBody>
          <a:bodyPr wrap="square">
            <a:spAutoFit/>
          </a:bodyPr>
          <a:lstStyle/>
          <a:p>
            <a:r>
              <a:rPr lang="en-GB" sz="2000" b="1" i="1" dirty="0">
                <a:effectLst/>
                <a:latin typeface="Times New Roman" panose="02020603050405020304" pitchFamily="18" charset="0"/>
                <a:ea typeface="Segoe UI" panose="020B0502040204020203" pitchFamily="34" charset="0"/>
                <a:cs typeface="Times New Roman" panose="02020603050405020304" pitchFamily="18" charset="0"/>
              </a:rPr>
              <a:t> Basic Troubleshooting Guide</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48" y="1129921"/>
            <a:ext cx="10852969" cy="0"/>
          </a:xfrm>
          <a:prstGeom prst="straightConnector1">
            <a:avLst/>
          </a:prstGeom>
          <a:noFill/>
          <a:ln w="12700" cap="flat" cmpd="sng">
            <a:solidFill>
              <a:schemeClr val="lt1"/>
            </a:solidFill>
            <a:prstDash val="solid"/>
            <a:miter lim="800000"/>
            <a:headEnd type="none" w="sm" len="sm"/>
            <a:tailEnd type="none" w="sm" len="sm"/>
          </a:ln>
        </p:spPr>
      </p:cxnSp>
      <p:graphicFrame>
        <p:nvGraphicFramePr>
          <p:cNvPr id="7" name="Table 6">
            <a:extLst>
              <a:ext uri="{FF2B5EF4-FFF2-40B4-BE49-F238E27FC236}">
                <a16:creationId xmlns:a16="http://schemas.microsoft.com/office/drawing/2014/main" id="{F38024A3-4E8C-2976-DC51-6409600AB451}"/>
              </a:ext>
            </a:extLst>
          </p:cNvPr>
          <p:cNvGraphicFramePr>
            <a:graphicFrameLocks noGrp="1"/>
          </p:cNvGraphicFramePr>
          <p:nvPr>
            <p:extLst>
              <p:ext uri="{D42A27DB-BD31-4B8C-83A1-F6EECF244321}">
                <p14:modId xmlns:p14="http://schemas.microsoft.com/office/powerpoint/2010/main" val="464322594"/>
              </p:ext>
            </p:extLst>
          </p:nvPr>
        </p:nvGraphicFramePr>
        <p:xfrm>
          <a:off x="669515" y="1683876"/>
          <a:ext cx="10929939" cy="5043754"/>
        </p:xfrm>
        <a:graphic>
          <a:graphicData uri="http://schemas.openxmlformats.org/drawingml/2006/table">
            <a:tbl>
              <a:tblPr firstRow="1" firstCol="1" bandRow="1">
                <a:tableStyleId>{5C22544A-7EE6-4342-B048-85BDC9FD1C3A}</a:tableStyleId>
              </a:tblPr>
              <a:tblGrid>
                <a:gridCol w="2595646">
                  <a:extLst>
                    <a:ext uri="{9D8B030D-6E8A-4147-A177-3AD203B41FA5}">
                      <a16:colId xmlns:a16="http://schemas.microsoft.com/office/drawing/2014/main" val="2812362767"/>
                    </a:ext>
                  </a:extLst>
                </a:gridCol>
                <a:gridCol w="4284103">
                  <a:extLst>
                    <a:ext uri="{9D8B030D-6E8A-4147-A177-3AD203B41FA5}">
                      <a16:colId xmlns:a16="http://schemas.microsoft.com/office/drawing/2014/main" val="3611478161"/>
                    </a:ext>
                  </a:extLst>
                </a:gridCol>
                <a:gridCol w="4050190">
                  <a:extLst>
                    <a:ext uri="{9D8B030D-6E8A-4147-A177-3AD203B41FA5}">
                      <a16:colId xmlns:a16="http://schemas.microsoft.com/office/drawing/2014/main" val="2812899666"/>
                    </a:ext>
                  </a:extLst>
                </a:gridCol>
              </a:tblGrid>
              <a:tr h="250229">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Incident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Common Causes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Solution</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806989"/>
                  </a:ext>
                </a:extLst>
              </a:tr>
              <a:tr h="523711">
                <a:tc rowSpan="2">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Rolled straw does not have enough compacting</a:t>
                      </a:r>
                      <a:endParaRPr lang="vi-VN"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bale is compacted too tightly because the signaling mechanism is not working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Adjust/install the signaling mechanism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8115822"/>
                  </a:ext>
                </a:extLst>
              </a:tr>
              <a:tr h="146841">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Installed the wrong bale size for the backing plate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Install the back plate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062824"/>
                  </a:ext>
                </a:extLst>
              </a:tr>
              <a:tr h="250229">
                <a:tc rowSpan="4">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signaling mechanism does not make a sound</a:t>
                      </a:r>
                      <a:endParaRPr lang="vi-VN"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signaling mechanism is disabled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Turn on the signaling mechanism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869569"/>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battery is out of power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Replace the battery (9V laminated battery; 6F22);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373456"/>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Incorrect cable connection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Connect the correct cable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333406"/>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lever is too far away from the tie arm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Adjust the lever position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863179"/>
                  </a:ext>
                </a:extLst>
              </a:tr>
              <a:tr h="250229">
                <a:tc rowSpan="8">
                  <a:txBody>
                    <a:bodyPr/>
                    <a:lstStyle/>
                    <a:p>
                      <a:pPr marL="0" marR="0">
                        <a:lnSpc>
                          <a:spcPct val="115000"/>
                        </a:lnSpc>
                        <a:spcBef>
                          <a:spcPts val="0"/>
                        </a:spcBef>
                        <a:spcAft>
                          <a:spcPts val="0"/>
                        </a:spcAft>
                      </a:pPr>
                      <a:r>
                        <a:rPr lang="en-US"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straw ball  is not tied with rope</a:t>
                      </a:r>
                      <a:endParaRPr lang="vi-VN" sz="1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binding is not in the correct position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Adjust the rope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360995"/>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Not enough lubrication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Lubricate according to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3860158"/>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compacting spring is installed incorrectly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Adjust the compression spring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5654870"/>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rope falls off the pulley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Adjust the rope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020742"/>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rope is tangled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Remove tangled knots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442323"/>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left bale does not have enough compacting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Gather enough straw for the left side of the machine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2959319"/>
                  </a:ext>
                </a:extLst>
              </a:tr>
              <a:tr h="797192">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Provide that the wire does not lift up after leaving the hinge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Lubricate and adjust the lowering speed with a pair of nuts. Adjust the lowering speed of the rope feed lever so that it does not lower faster than the rope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2862133"/>
                  </a:ext>
                </a:extLst>
              </a:tr>
              <a:tr h="523711">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The end of the rope is not inserted into the compacting chamber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Times New Roman" panose="02020603050405020304" pitchFamily="18" charset="0"/>
                          <a:ea typeface="MS Mincho" panose="02020609040205080304" pitchFamily="49" charset="-128"/>
                          <a:cs typeface="Times New Roman" panose="02020603050405020304" pitchFamily="18" charset="0"/>
                        </a:rPr>
                        <a:t>Remove the obstruction and insert the end of the rope into the compacting chamber. Clean machine parts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6438337"/>
                  </a:ext>
                </a:extLst>
              </a:tr>
            </a:tbl>
          </a:graphicData>
        </a:graphic>
      </p:graphicFrame>
      <p:sp>
        <p:nvSpPr>
          <p:cNvPr id="6" name="TextBox 5">
            <a:extLst>
              <a:ext uri="{FF2B5EF4-FFF2-40B4-BE49-F238E27FC236}">
                <a16:creationId xmlns:a16="http://schemas.microsoft.com/office/drawing/2014/main" id="{0DF2ADE2-3553-DCF3-79B5-E6756CD9C1E9}"/>
              </a:ext>
            </a:extLst>
          </p:cNvPr>
          <p:cNvSpPr txBox="1"/>
          <p:nvPr/>
        </p:nvSpPr>
        <p:spPr>
          <a:xfrm>
            <a:off x="552448" y="1206844"/>
            <a:ext cx="10448925" cy="400110"/>
          </a:xfrm>
          <a:prstGeom prst="rect">
            <a:avLst/>
          </a:prstGeom>
          <a:noFill/>
        </p:spPr>
        <p:txBody>
          <a:bodyPr wrap="square">
            <a:spAutoFit/>
          </a:bodyPr>
          <a:lstStyle/>
          <a:p>
            <a:r>
              <a:rPr lang="en-GB" sz="2000" b="1" i="1" dirty="0">
                <a:effectLst/>
                <a:latin typeface="Times New Roman" panose="02020603050405020304" pitchFamily="18" charset="0"/>
                <a:ea typeface="Segoe UI" panose="020B0502040204020203" pitchFamily="34" charset="0"/>
                <a:cs typeface="Times New Roman" panose="02020603050405020304" pitchFamily="18" charset="0"/>
              </a:rPr>
              <a:t> Basic Troubleshooting Guide</a:t>
            </a:r>
            <a:endParaRPr lang="en-US" sz="2000" b="1" dirty="0">
              <a:latin typeface="Times New Roman" panose="02020603050405020304" pitchFamily="18" charset="0"/>
              <a:cs typeface="Times New Roman" panose="02020603050405020304" pitchFamily="18" charset="0"/>
            </a:endParaRPr>
          </a:p>
        </p:txBody>
      </p:sp>
      <p:sp>
        <p:nvSpPr>
          <p:cNvPr id="8" name="Google Shape;97;p2">
            <a:extLst>
              <a:ext uri="{FF2B5EF4-FFF2-40B4-BE49-F238E27FC236}">
                <a16:creationId xmlns:a16="http://schemas.microsoft.com/office/drawing/2014/main" id="{3ACF1A6B-5781-C7DF-4603-2E2F2A4CC3C3}"/>
              </a:ext>
            </a:extLst>
          </p:cNvPr>
          <p:cNvSpPr txBox="1"/>
          <p:nvPr/>
        </p:nvSpPr>
        <p:spPr>
          <a:xfrm>
            <a:off x="669515" y="575964"/>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4. Troubleshooting and maintenance</a:t>
            </a:r>
          </a:p>
        </p:txBody>
      </p:sp>
    </p:spTree>
    <p:extLst>
      <p:ext uri="{BB962C8B-B14F-4D97-AF65-F5344CB8AC3E}">
        <p14:creationId xmlns:p14="http://schemas.microsoft.com/office/powerpoint/2010/main" val="1201416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C70196-38D9-1B9C-E544-90EA1A991489}"/>
              </a:ext>
            </a:extLst>
          </p:cNvPr>
          <p:cNvSpPr/>
          <p:nvPr/>
        </p:nvSpPr>
        <p:spPr>
          <a:xfrm>
            <a:off x="1800225" y="3140320"/>
            <a:ext cx="8062234" cy="2526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6D68106-0D02-90B8-0BD9-66C9291C319E}"/>
              </a:ext>
            </a:extLst>
          </p:cNvPr>
          <p:cNvSpPr txBox="1"/>
          <p:nvPr/>
        </p:nvSpPr>
        <p:spPr>
          <a:xfrm>
            <a:off x="1107015" y="1190625"/>
            <a:ext cx="9977970" cy="1631216"/>
          </a:xfrm>
          <a:prstGeom prst="rect">
            <a:avLst/>
          </a:prstGeom>
          <a:noFill/>
        </p:spPr>
        <p:txBody>
          <a:bodyPr wrap="square">
            <a:spAutoFit/>
          </a:bodyPr>
          <a:lstStyle/>
          <a:p>
            <a:pPr algn="just"/>
            <a:r>
              <a:rPr lang="en-US" sz="2000" dirty="0">
                <a:effectLst/>
                <a:latin typeface="Times New Roman" panose="02020603050405020304" pitchFamily="18" charset="0"/>
                <a:cs typeface="Times New Roman" panose="02020603050405020304" pitchFamily="18" charset="0"/>
              </a:rPr>
              <a:t>Rice </a:t>
            </a:r>
            <a:r>
              <a:rPr lang="en-US" sz="2000" dirty="0">
                <a:latin typeface="Times New Roman" panose="02020603050405020304" pitchFamily="18" charset="0"/>
                <a:cs typeface="Times New Roman" panose="02020603050405020304" pitchFamily="18" charset="0"/>
              </a:rPr>
              <a:t>s</a:t>
            </a:r>
            <a:r>
              <a:rPr lang="en-US" sz="2000" dirty="0">
                <a:effectLst/>
                <a:latin typeface="Times New Roman" panose="02020603050405020304" pitchFamily="18" charset="0"/>
                <a:cs typeface="Times New Roman" panose="02020603050405020304" pitchFamily="18" charset="0"/>
              </a:rPr>
              <a:t>traw can be collected on both dry or wet fields using appropriate </a:t>
            </a:r>
            <a:r>
              <a:rPr lang="en-US" sz="2000" dirty="0">
                <a:latin typeface="Times New Roman" panose="02020603050405020304" pitchFamily="18" charset="0"/>
                <a:cs typeface="Times New Roman" panose="02020603050405020304" pitchFamily="18" charset="0"/>
              </a:rPr>
              <a:t>rice straw baler</a:t>
            </a:r>
            <a:r>
              <a:rPr lang="en-US" sz="2000" dirty="0">
                <a:effectLst/>
                <a:latin typeface="Times New Roman" panose="02020603050405020304" pitchFamily="18" charset="0"/>
                <a:cs typeface="Times New Roman" panose="02020603050405020304" pitchFamily="18" charset="0"/>
              </a:rPr>
              <a:t>. If the weather is dry, the rice straw can be dried in the field before collection. However, the straw should not be left in the field for more than 5 days after harvest to avoid quality degradation, particularly nitrogen loss. Wet rice straw after harvest should be collected immediately to prevent quality degradation due to decomposition and increased greenhouse gas emissions</a:t>
            </a:r>
          </a:p>
        </p:txBody>
      </p:sp>
      <p:pic>
        <p:nvPicPr>
          <p:cNvPr id="11" name="Picture 10" descr="A tractor pulling a hay bale&#10;&#10;Description automatically generated">
            <a:extLst>
              <a:ext uri="{FF2B5EF4-FFF2-40B4-BE49-F238E27FC236}">
                <a16:creationId xmlns:a16="http://schemas.microsoft.com/office/drawing/2014/main" id="{6513F902-8C4D-FC76-1D34-E35BA9030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40320"/>
            <a:ext cx="3766459" cy="2526877"/>
          </a:xfrm>
          <a:prstGeom prst="rect">
            <a:avLst/>
          </a:prstGeom>
        </p:spPr>
      </p:pic>
      <p:sp>
        <p:nvSpPr>
          <p:cNvPr id="4" name="TextBox 3">
            <a:extLst>
              <a:ext uri="{FF2B5EF4-FFF2-40B4-BE49-F238E27FC236}">
                <a16:creationId xmlns:a16="http://schemas.microsoft.com/office/drawing/2014/main" id="{CAA8D4A0-4E3B-EA9E-8305-E3EF7749C667}"/>
              </a:ext>
            </a:extLst>
          </p:cNvPr>
          <p:cNvSpPr txBox="1"/>
          <p:nvPr/>
        </p:nvSpPr>
        <p:spPr>
          <a:xfrm>
            <a:off x="600075" y="642508"/>
            <a:ext cx="60960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kumimoji="0" lang="vi-VN" sz="3000" b="1" i="0" u="none" strike="noStrike" kern="0" cap="none" spc="0" normalizeH="0" baseline="0" noProof="0" dirty="0">
                <a:ln>
                  <a:noFill/>
                </a:ln>
                <a:solidFill>
                  <a:srgbClr val="FFFFFF"/>
                </a:solidFill>
                <a:effectLst/>
                <a:uLnTx/>
                <a:uFillTx/>
                <a:latin typeface="Times New Roman" panose="02020603050405020304" pitchFamily="18" charset="0"/>
                <a:ea typeface="Open Sans"/>
                <a:cs typeface="Times New Roman" panose="02020603050405020304" pitchFamily="18" charset="0"/>
                <a:sym typeface="Open Sans"/>
              </a:rPr>
              <a:t>1. </a:t>
            </a:r>
            <a:r>
              <a:rPr kumimoji="0" lang="en-US" sz="3000" b="1" i="0" u="none" strike="noStrike" kern="0" cap="none" spc="0" normalizeH="0" baseline="0" noProof="0" dirty="0">
                <a:ln>
                  <a:noFill/>
                </a:ln>
                <a:solidFill>
                  <a:srgbClr val="FFFFFF"/>
                </a:solidFill>
                <a:effectLst/>
                <a:uLnTx/>
                <a:uFillTx/>
                <a:latin typeface="Times New Roman" panose="02020603050405020304" pitchFamily="18" charset="0"/>
                <a:ea typeface="Open Sans"/>
                <a:cs typeface="Times New Roman" panose="02020603050405020304" pitchFamily="18" charset="0"/>
                <a:sym typeface="Open Sans"/>
              </a:rPr>
              <a:t>Rice s</a:t>
            </a:r>
            <a:r>
              <a:rPr kumimoji="0" lang="vi-VN" sz="3000" b="1" i="0" u="none" strike="noStrike" kern="0" cap="none" spc="0" normalizeH="0" baseline="0" noProof="0" dirty="0" err="1">
                <a:ln>
                  <a:noFill/>
                </a:ln>
                <a:solidFill>
                  <a:srgbClr val="FFFFFF"/>
                </a:solidFill>
                <a:effectLst/>
                <a:uLnTx/>
                <a:uFillTx/>
                <a:latin typeface="Times New Roman" panose="02020603050405020304" pitchFamily="18" charset="0"/>
                <a:ea typeface="Open Sans"/>
                <a:cs typeface="Times New Roman" panose="02020603050405020304" pitchFamily="18" charset="0"/>
                <a:sym typeface="Open Sans"/>
              </a:rPr>
              <a:t>traw</a:t>
            </a:r>
            <a:r>
              <a:rPr kumimoji="0" lang="vi-VN" sz="3000" b="1" i="0" u="none" strike="noStrike" kern="0" cap="none" spc="0" normalizeH="0" baseline="0" noProof="0" dirty="0">
                <a:ln>
                  <a:noFill/>
                </a:ln>
                <a:solidFill>
                  <a:srgbClr val="FFFFFF"/>
                </a:solidFill>
                <a:effectLst/>
                <a:uLnTx/>
                <a:uFillTx/>
                <a:latin typeface="Times New Roman" panose="02020603050405020304" pitchFamily="18" charset="0"/>
                <a:ea typeface="Open Sans"/>
                <a:cs typeface="Times New Roman" panose="02020603050405020304" pitchFamily="18" charset="0"/>
                <a:sym typeface="Open Sans"/>
              </a:rPr>
              <a:t> </a:t>
            </a:r>
            <a:r>
              <a:rPr kumimoji="0" lang="vi-VN" sz="3000" b="1" i="0" u="none" strike="noStrike" kern="0" cap="none" spc="0" normalizeH="0" baseline="0" noProof="0" dirty="0" err="1">
                <a:ln>
                  <a:noFill/>
                </a:ln>
                <a:solidFill>
                  <a:srgbClr val="FFFFFF"/>
                </a:solidFill>
                <a:effectLst/>
                <a:uLnTx/>
                <a:uFillTx/>
                <a:latin typeface="Times New Roman" panose="02020603050405020304" pitchFamily="18" charset="0"/>
                <a:ea typeface="Open Sans"/>
                <a:cs typeface="Times New Roman" panose="02020603050405020304" pitchFamily="18" charset="0"/>
                <a:sym typeface="Open Sans"/>
              </a:rPr>
              <a:t>collection</a:t>
            </a:r>
            <a:endPar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AF448EFC-535F-9400-AD5C-842EA218452E}"/>
              </a:ext>
            </a:extLst>
          </p:cNvPr>
          <p:cNvPicPr>
            <a:picLocks noChangeAspect="1"/>
          </p:cNvPicPr>
          <p:nvPr/>
        </p:nvPicPr>
        <p:blipFill rotWithShape="1">
          <a:blip r:embed="rId3"/>
          <a:srcRect l="6895" r="4902"/>
          <a:stretch/>
        </p:blipFill>
        <p:spPr>
          <a:xfrm>
            <a:off x="1800225" y="3140320"/>
            <a:ext cx="3914775" cy="2527055"/>
          </a:xfrm>
          <a:prstGeom prst="rect">
            <a:avLst/>
          </a:prstGeom>
        </p:spPr>
      </p:pic>
    </p:spTree>
    <p:extLst>
      <p:ext uri="{BB962C8B-B14F-4D97-AF65-F5344CB8AC3E}">
        <p14:creationId xmlns:p14="http://schemas.microsoft.com/office/powerpoint/2010/main" val="164420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5BF95C70-6986-01F5-361B-8048209D8813}"/>
              </a:ext>
            </a:extLst>
          </p:cNvPr>
          <p:cNvCxnSpPr>
            <a:cxnSpLocks/>
          </p:cNvCxnSpPr>
          <p:nvPr/>
        </p:nvCxnSpPr>
        <p:spPr>
          <a:xfrm>
            <a:off x="552448" y="1129921"/>
            <a:ext cx="10852969" cy="0"/>
          </a:xfrm>
          <a:prstGeom prst="straightConnector1">
            <a:avLst/>
          </a:prstGeom>
          <a:noFill/>
          <a:ln w="12700" cap="flat" cmpd="sng">
            <a:solidFill>
              <a:schemeClr val="lt1"/>
            </a:solidFill>
            <a:prstDash val="solid"/>
            <a:miter lim="800000"/>
            <a:headEnd type="none" w="sm" len="sm"/>
            <a:tailEnd type="none" w="sm" len="sm"/>
          </a:ln>
        </p:spPr>
      </p:cxnSp>
      <p:graphicFrame>
        <p:nvGraphicFramePr>
          <p:cNvPr id="7" name="Table 6">
            <a:extLst>
              <a:ext uri="{FF2B5EF4-FFF2-40B4-BE49-F238E27FC236}">
                <a16:creationId xmlns:a16="http://schemas.microsoft.com/office/drawing/2014/main" id="{F38024A3-4E8C-2976-DC51-6409600AB451}"/>
              </a:ext>
            </a:extLst>
          </p:cNvPr>
          <p:cNvGraphicFramePr>
            <a:graphicFrameLocks noGrp="1"/>
          </p:cNvGraphicFramePr>
          <p:nvPr>
            <p:extLst>
              <p:ext uri="{D42A27DB-BD31-4B8C-83A1-F6EECF244321}">
                <p14:modId xmlns:p14="http://schemas.microsoft.com/office/powerpoint/2010/main" val="232464662"/>
              </p:ext>
            </p:extLst>
          </p:nvPr>
        </p:nvGraphicFramePr>
        <p:xfrm>
          <a:off x="669515" y="1718104"/>
          <a:ext cx="10929939" cy="5065411"/>
        </p:xfrm>
        <a:graphic>
          <a:graphicData uri="http://schemas.openxmlformats.org/drawingml/2006/table">
            <a:tbl>
              <a:tblPr firstRow="1" firstCol="1" bandRow="1">
                <a:tableStyleId>{5C22544A-7EE6-4342-B048-85BDC9FD1C3A}</a:tableStyleId>
              </a:tblPr>
              <a:tblGrid>
                <a:gridCol w="2711260">
                  <a:extLst>
                    <a:ext uri="{9D8B030D-6E8A-4147-A177-3AD203B41FA5}">
                      <a16:colId xmlns:a16="http://schemas.microsoft.com/office/drawing/2014/main" val="2812362767"/>
                    </a:ext>
                  </a:extLst>
                </a:gridCol>
                <a:gridCol w="4168489">
                  <a:extLst>
                    <a:ext uri="{9D8B030D-6E8A-4147-A177-3AD203B41FA5}">
                      <a16:colId xmlns:a16="http://schemas.microsoft.com/office/drawing/2014/main" val="3611478161"/>
                    </a:ext>
                  </a:extLst>
                </a:gridCol>
                <a:gridCol w="4050190">
                  <a:extLst>
                    <a:ext uri="{9D8B030D-6E8A-4147-A177-3AD203B41FA5}">
                      <a16:colId xmlns:a16="http://schemas.microsoft.com/office/drawing/2014/main" val="2812899666"/>
                    </a:ext>
                  </a:extLst>
                </a:gridCol>
              </a:tblGrid>
              <a:tr h="250229">
                <a:tc>
                  <a:txBody>
                    <a:bodyPr/>
                    <a:lstStyle/>
                    <a:p>
                      <a:pPr marL="0" marR="0" algn="ctr">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Incident</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Common Causes</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Solution</a:t>
                      </a:r>
                    </a:p>
                  </a:txBody>
                  <a:tcPr marL="121494" marR="1214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806989"/>
                  </a:ext>
                </a:extLst>
              </a:tr>
              <a:tr h="250229">
                <a:tc rowSpan="2">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bundling unit operates before the bale reaches sufficient tightness</a:t>
                      </a:r>
                      <a:endParaRPr lang="vi-VN"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rope is in the wrong place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rope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9859469"/>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rope is longer than usual because the rope cutter is worn out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Replace the cutter and adjust the rope length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661335"/>
                  </a:ext>
                </a:extLst>
              </a:tr>
              <a:tr h="231012">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rope was caught in the bale of straw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rope does not have enough knots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number of knots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3399702"/>
                  </a:ext>
                </a:extLst>
              </a:tr>
              <a:tr h="250229">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cutting rope is not sharp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rope is loose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Tighten the fastener plate's glue nut one to two turns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9669146"/>
                  </a:ext>
                </a:extLst>
              </a:tr>
              <a:tr h="250229">
                <a:tc rowSpan="3">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bale of straw is not released</a:t>
                      </a:r>
                      <a:r>
                        <a:rPr lang="vi-VN"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straw is compressed too tightly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compacting according to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9506071"/>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groove is too wide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Create grooves according to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1061530"/>
                  </a:ext>
                </a:extLst>
              </a:tr>
              <a:tr h="26871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field surface is sloping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Release straw bale on flat surfaces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9355102"/>
                  </a:ext>
                </a:extLst>
              </a:tr>
              <a:tr h="250229">
                <a:tc rowSpan="5">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compacting chamber door does not open </a:t>
                      </a:r>
                      <a:endParaRPr lang="vi-VN"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Stop valve is closed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Open the stop valve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4618868"/>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hydraulic circuit is broken or damaged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Check and repair the hydraulic door opening and closing system according to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780766"/>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Wrong clasp installed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Adjust the support plate according to the instructions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177748"/>
                  </a:ext>
                </a:extLst>
              </a:tr>
              <a:tr h="250229">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power receiver shaft connector is loose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Reinstall the power take-up shaft and release the bale while the power take-up shaft is operating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4671374"/>
                  </a:ext>
                </a:extLst>
              </a:tr>
              <a:tr h="120708">
                <a:tc vMerge="1">
                  <a:txBody>
                    <a:bodyPr/>
                    <a:lstStyle/>
                    <a:p>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The power supply does not have enough oil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Lubricate according to instructions and use recommended lubricant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2211578"/>
                  </a:ext>
                </a:extLst>
              </a:tr>
            </a:tbl>
          </a:graphicData>
        </a:graphic>
      </p:graphicFrame>
      <p:sp>
        <p:nvSpPr>
          <p:cNvPr id="3" name="Google Shape;97;p2">
            <a:extLst>
              <a:ext uri="{FF2B5EF4-FFF2-40B4-BE49-F238E27FC236}">
                <a16:creationId xmlns:a16="http://schemas.microsoft.com/office/drawing/2014/main" id="{271C4D1A-6CF5-E4EC-1B4C-9E1F7CECE888}"/>
              </a:ext>
            </a:extLst>
          </p:cNvPr>
          <p:cNvSpPr txBox="1"/>
          <p:nvPr/>
        </p:nvSpPr>
        <p:spPr>
          <a:xfrm>
            <a:off x="669515" y="575964"/>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4. Troubleshooting and maintenance</a:t>
            </a:r>
          </a:p>
        </p:txBody>
      </p:sp>
      <p:sp>
        <p:nvSpPr>
          <p:cNvPr id="4" name="TextBox 3">
            <a:extLst>
              <a:ext uri="{FF2B5EF4-FFF2-40B4-BE49-F238E27FC236}">
                <a16:creationId xmlns:a16="http://schemas.microsoft.com/office/drawing/2014/main" id="{FCBAAEC1-6E1C-875F-2319-4741FC5FD9C1}"/>
              </a:ext>
            </a:extLst>
          </p:cNvPr>
          <p:cNvSpPr txBox="1"/>
          <p:nvPr/>
        </p:nvSpPr>
        <p:spPr>
          <a:xfrm>
            <a:off x="669515" y="1223957"/>
            <a:ext cx="10448925" cy="400110"/>
          </a:xfrm>
          <a:prstGeom prst="rect">
            <a:avLst/>
          </a:prstGeom>
          <a:noFill/>
        </p:spPr>
        <p:txBody>
          <a:bodyPr wrap="square">
            <a:spAutoFit/>
          </a:bodyPr>
          <a:lstStyle/>
          <a:p>
            <a:r>
              <a:rPr lang="en-GB" sz="2000" b="1" i="1" dirty="0">
                <a:effectLst/>
                <a:latin typeface="Times New Roman" panose="02020603050405020304" pitchFamily="18" charset="0"/>
                <a:ea typeface="Segoe UI" panose="020B0502040204020203" pitchFamily="34" charset="0"/>
                <a:cs typeface="Times New Roman" panose="02020603050405020304" pitchFamily="18" charset="0"/>
              </a:rPr>
              <a:t> Basic Troubleshooting Guide</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18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FE1C80-526E-31AB-6200-39A6351EC04F}"/>
              </a:ext>
            </a:extLst>
          </p:cNvPr>
          <p:cNvSpPr/>
          <p:nvPr/>
        </p:nvSpPr>
        <p:spPr>
          <a:xfrm>
            <a:off x="6267327" y="1200150"/>
            <a:ext cx="5376305" cy="34186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6D68106-0D02-90B8-0BD9-66C9291C319E}"/>
              </a:ext>
            </a:extLst>
          </p:cNvPr>
          <p:cNvSpPr txBox="1"/>
          <p:nvPr/>
        </p:nvSpPr>
        <p:spPr>
          <a:xfrm>
            <a:off x="788663" y="1427379"/>
            <a:ext cx="4953082" cy="2554545"/>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Rolling and releasing each bale of straw in the field requires transportation means to move the straw to a central collection point, such as the edge of the field. This type of rice straw baler machine cannot operate on wet fields because the tires easily get stuck in the mud. The straw bales released in the field will get muddy, reducing the quality of the straw</a:t>
            </a:r>
          </a:p>
        </p:txBody>
      </p:sp>
      <p:pic>
        <p:nvPicPr>
          <p:cNvPr id="5" name="Picture 4">
            <a:extLst>
              <a:ext uri="{FF2B5EF4-FFF2-40B4-BE49-F238E27FC236}">
                <a16:creationId xmlns:a16="http://schemas.microsoft.com/office/drawing/2014/main" id="{E4746F6A-4FD0-59BF-1853-EA9B8C099266}"/>
              </a:ext>
            </a:extLst>
          </p:cNvPr>
          <p:cNvPicPr/>
          <p:nvPr/>
        </p:nvPicPr>
        <p:blipFill>
          <a:blip r:embed="rId2" cstate="print"/>
          <a:srcRect/>
          <a:stretch>
            <a:fillRect/>
          </a:stretch>
        </p:blipFill>
        <p:spPr bwMode="auto">
          <a:xfrm>
            <a:off x="1418920" y="4193957"/>
            <a:ext cx="3266952" cy="2031325"/>
          </a:xfrm>
          <a:prstGeom prst="rect">
            <a:avLst/>
          </a:prstGeom>
          <a:solidFill>
            <a:schemeClr val="bg1"/>
          </a:solidFill>
          <a:ln>
            <a:noFill/>
          </a:ln>
        </p:spPr>
      </p:pic>
      <p:sp>
        <p:nvSpPr>
          <p:cNvPr id="7" name="TextBox 6">
            <a:extLst>
              <a:ext uri="{FF2B5EF4-FFF2-40B4-BE49-F238E27FC236}">
                <a16:creationId xmlns:a16="http://schemas.microsoft.com/office/drawing/2014/main" id="{4F87060A-E112-25D5-8B7D-D14F7FC0C297}"/>
              </a:ext>
            </a:extLst>
          </p:cNvPr>
          <p:cNvSpPr txBox="1"/>
          <p:nvPr/>
        </p:nvSpPr>
        <p:spPr>
          <a:xfrm>
            <a:off x="662668" y="441217"/>
            <a:ext cx="9209572" cy="1015663"/>
          </a:xfrm>
          <a:prstGeom prst="rect">
            <a:avLst/>
          </a:prstGeom>
          <a:noFill/>
        </p:spPr>
        <p:txBody>
          <a:bodyPr wrap="none" rtlCol="0">
            <a:spAutoFit/>
          </a:bodyPr>
          <a:lstStyle/>
          <a:p>
            <a:r>
              <a:rPr lang="en-US" sz="3000" b="1" kern="0" dirty="0">
                <a:solidFill>
                  <a:srgbClr val="FFFFFF"/>
                </a:solidFill>
                <a:latin typeface="Times New Roman" panose="02020603050405020304" pitchFamily="18" charset="0"/>
                <a:ea typeface="Open Sans"/>
                <a:cs typeface="Times New Roman" panose="02020603050405020304" pitchFamily="18" charset="0"/>
              </a:rPr>
              <a:t>2. Application of mechanization in rice straw collection</a:t>
            </a:r>
          </a:p>
          <a:p>
            <a:r>
              <a:rPr lang="en-US" sz="3000" b="1" kern="0" dirty="0">
                <a:solidFill>
                  <a:srgbClr val="FFFFFF"/>
                </a:solidFill>
                <a:latin typeface="Times New Roman" panose="02020603050405020304" pitchFamily="18" charset="0"/>
                <a:ea typeface="Open Sans"/>
                <a:cs typeface="Times New Roman" panose="02020603050405020304" pitchFamily="18" charset="0"/>
              </a:rPr>
              <a:t> </a:t>
            </a:r>
          </a:p>
        </p:txBody>
      </p:sp>
      <p:pic>
        <p:nvPicPr>
          <p:cNvPr id="2" name="Picture 1">
            <a:extLst>
              <a:ext uri="{FF2B5EF4-FFF2-40B4-BE49-F238E27FC236}">
                <a16:creationId xmlns:a16="http://schemas.microsoft.com/office/drawing/2014/main" id="{A10DC9D0-32DD-BD57-3F1B-B9474FA7C3B4}"/>
              </a:ext>
            </a:extLst>
          </p:cNvPr>
          <p:cNvPicPr>
            <a:picLocks noChangeAspect="1"/>
          </p:cNvPicPr>
          <p:nvPr/>
        </p:nvPicPr>
        <p:blipFill>
          <a:blip r:embed="rId3" cstate="print"/>
          <a:srcRect/>
          <a:stretch>
            <a:fillRect/>
          </a:stretch>
        </p:blipFill>
        <p:spPr bwMode="auto">
          <a:xfrm>
            <a:off x="6267327" y="1429288"/>
            <a:ext cx="5042930" cy="3189465"/>
          </a:xfrm>
          <a:prstGeom prst="rect">
            <a:avLst/>
          </a:prstGeom>
          <a:noFill/>
          <a:ln w="9525">
            <a:noFill/>
            <a:miter lim="800000"/>
            <a:headEnd/>
            <a:tailEnd/>
          </a:ln>
        </p:spPr>
      </p:pic>
      <p:sp>
        <p:nvSpPr>
          <p:cNvPr id="10" name="TextBox 9">
            <a:extLst>
              <a:ext uri="{FF2B5EF4-FFF2-40B4-BE49-F238E27FC236}">
                <a16:creationId xmlns:a16="http://schemas.microsoft.com/office/drawing/2014/main" id="{E2853924-5395-43DE-D96C-561C24B30F0B}"/>
              </a:ext>
            </a:extLst>
          </p:cNvPr>
          <p:cNvSpPr txBox="1"/>
          <p:nvPr/>
        </p:nvSpPr>
        <p:spPr>
          <a:xfrm>
            <a:off x="9392513" y="1288880"/>
            <a:ext cx="1485242" cy="276999"/>
          </a:xfrm>
          <a:prstGeom prst="rect">
            <a:avLst/>
          </a:prstGeom>
          <a:solidFill>
            <a:schemeClr val="bg1"/>
          </a:solid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Hydraulic cylinder</a:t>
            </a:r>
            <a:endParaRPr lang="vi-VN" sz="1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A9DDB5A-8289-5116-A8ED-6E4318F999AF}"/>
              </a:ext>
            </a:extLst>
          </p:cNvPr>
          <p:cNvSpPr txBox="1"/>
          <p:nvPr/>
        </p:nvSpPr>
        <p:spPr>
          <a:xfrm>
            <a:off x="6364931" y="4769435"/>
            <a:ext cx="5429472" cy="1323439"/>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Round balers: In the compression chamber, continuously rotating rollers compress the straw into cylindrical bales. The machine has pauses during operation to tie the twine and eject the bales</a:t>
            </a:r>
          </a:p>
        </p:txBody>
      </p:sp>
      <p:sp>
        <p:nvSpPr>
          <p:cNvPr id="14" name="TextBox 13">
            <a:extLst>
              <a:ext uri="{FF2B5EF4-FFF2-40B4-BE49-F238E27FC236}">
                <a16:creationId xmlns:a16="http://schemas.microsoft.com/office/drawing/2014/main" id="{7DFC8EF3-2559-4DEB-BAB7-86B4AC2010DB}"/>
              </a:ext>
            </a:extLst>
          </p:cNvPr>
          <p:cNvSpPr txBox="1"/>
          <p:nvPr/>
        </p:nvSpPr>
        <p:spPr>
          <a:xfrm>
            <a:off x="853168" y="1050539"/>
            <a:ext cx="6096000" cy="400110"/>
          </a:xfrm>
          <a:prstGeom prst="rect">
            <a:avLst/>
          </a:prstGeom>
          <a:noFill/>
        </p:spPr>
        <p:txBody>
          <a:bodyPr wrap="square">
            <a:spAutoFit/>
          </a:bodyPr>
          <a:lstStyle/>
          <a:p>
            <a:r>
              <a:rPr lang="en-US" sz="2000" b="1" kern="0" dirty="0">
                <a:solidFill>
                  <a:srgbClr val="FFFFFF"/>
                </a:solidFill>
                <a:latin typeface="Times New Roman" panose="02020603050405020304" pitchFamily="18" charset="0"/>
                <a:ea typeface="Open Sans"/>
                <a:cs typeface="Times New Roman" panose="02020603050405020304" pitchFamily="18" charset="0"/>
              </a:rPr>
              <a:t>Roller baler pulled by a tractor</a:t>
            </a:r>
          </a:p>
        </p:txBody>
      </p:sp>
    </p:spTree>
    <p:extLst>
      <p:ext uri="{BB962C8B-B14F-4D97-AF65-F5344CB8AC3E}">
        <p14:creationId xmlns:p14="http://schemas.microsoft.com/office/powerpoint/2010/main" val="89939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416BE-4E87-86E2-52EC-7F096585BB2C}"/>
              </a:ext>
            </a:extLst>
          </p:cNvPr>
          <p:cNvSpPr/>
          <p:nvPr/>
        </p:nvSpPr>
        <p:spPr>
          <a:xfrm>
            <a:off x="337529" y="1313184"/>
            <a:ext cx="11067890" cy="34186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 name="Google Shape;96;p2">
            <a:extLst>
              <a:ext uri="{FF2B5EF4-FFF2-40B4-BE49-F238E27FC236}">
                <a16:creationId xmlns:a16="http://schemas.microsoft.com/office/drawing/2014/main" id="{543FF18E-C1CD-8488-8673-928D3ECEC32B}"/>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3" name="Google Shape;97;p2">
            <a:extLst>
              <a:ext uri="{FF2B5EF4-FFF2-40B4-BE49-F238E27FC236}">
                <a16:creationId xmlns:a16="http://schemas.microsoft.com/office/drawing/2014/main" id="{DDB2AD1E-3E4E-8554-D932-32AFE95D8E80}"/>
              </a:ext>
            </a:extLst>
          </p:cNvPr>
          <p:cNvSpPr txBox="1"/>
          <p:nvPr/>
        </p:nvSpPr>
        <p:spPr>
          <a:xfrm>
            <a:off x="552450" y="611728"/>
            <a:ext cx="10570721"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vi-VN" sz="3000" b="1" kern="0" dirty="0" err="1">
                <a:solidFill>
                  <a:srgbClr val="FFFFFF"/>
                </a:solidFill>
                <a:latin typeface="Times New Roman" panose="02020603050405020304" pitchFamily="18" charset="0"/>
                <a:ea typeface="Open Sans"/>
                <a:cs typeface="Times New Roman" panose="02020603050405020304" pitchFamily="18" charset="0"/>
              </a:rPr>
              <a:t>Square</a:t>
            </a:r>
            <a:r>
              <a:rPr lang="vi-VN" sz="3000" b="1" kern="0" dirty="0">
                <a:solidFill>
                  <a:srgbClr val="FFFFFF"/>
                </a:solidFill>
                <a:latin typeface="Times New Roman" panose="02020603050405020304" pitchFamily="18" charset="0"/>
                <a:ea typeface="Open Sans"/>
                <a:cs typeface="Times New Roman" panose="02020603050405020304" pitchFamily="18" charset="0"/>
              </a:rPr>
              <a:t> </a:t>
            </a:r>
            <a:r>
              <a:rPr lang="vi-VN" sz="3000" b="1" kern="0" dirty="0" err="1">
                <a:solidFill>
                  <a:srgbClr val="FFFFFF"/>
                </a:solidFill>
                <a:latin typeface="Times New Roman" panose="02020603050405020304" pitchFamily="18" charset="0"/>
                <a:ea typeface="Open Sans"/>
                <a:cs typeface="Times New Roman" panose="02020603050405020304" pitchFamily="18" charset="0"/>
              </a:rPr>
              <a:t>baler</a:t>
            </a:r>
            <a:endParaRPr sz="3000" b="1" kern="0" dirty="0">
              <a:solidFill>
                <a:srgbClr val="FFFFFF"/>
              </a:solidFill>
              <a:latin typeface="Times New Roman" panose="02020603050405020304" pitchFamily="18" charset="0"/>
              <a:ea typeface="Open Sans"/>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EE881C5C-0892-373E-B52D-B4DB1A1EF5DB}"/>
              </a:ext>
            </a:extLst>
          </p:cNvPr>
          <p:cNvPicPr>
            <a:picLocks noChangeAspect="1"/>
          </p:cNvPicPr>
          <p:nvPr/>
        </p:nvPicPr>
        <p:blipFill>
          <a:blip r:embed="rId2"/>
          <a:stretch>
            <a:fillRect/>
          </a:stretch>
        </p:blipFill>
        <p:spPr>
          <a:xfrm>
            <a:off x="5273182" y="1427752"/>
            <a:ext cx="5949938" cy="3189465"/>
          </a:xfrm>
          <a:prstGeom prst="rect">
            <a:avLst/>
          </a:prstGeom>
        </p:spPr>
      </p:pic>
      <p:sp>
        <p:nvSpPr>
          <p:cNvPr id="28" name="TextBox 27">
            <a:extLst>
              <a:ext uri="{FF2B5EF4-FFF2-40B4-BE49-F238E27FC236}">
                <a16:creationId xmlns:a16="http://schemas.microsoft.com/office/drawing/2014/main" id="{AEAD3857-F0C9-EDB0-8A28-F38301C829B0}"/>
              </a:ext>
            </a:extLst>
          </p:cNvPr>
          <p:cNvSpPr txBox="1"/>
          <p:nvPr/>
        </p:nvSpPr>
        <p:spPr>
          <a:xfrm>
            <a:off x="1128787" y="5012911"/>
            <a:ext cx="9700293" cy="707886"/>
          </a:xfrm>
          <a:prstGeom prst="rect">
            <a:avLst/>
          </a:prstGeom>
          <a:noFill/>
        </p:spPr>
        <p:txBody>
          <a:bodyPr wrap="square">
            <a:spAutoFit/>
          </a:bodyPr>
          <a:lstStyle/>
          <a:p>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Continuously compressing straw in the compacting chamber and ejecting the compacted  bales without needing to stop</a:t>
            </a:r>
          </a:p>
        </p:txBody>
      </p:sp>
      <p:pic>
        <p:nvPicPr>
          <p:cNvPr id="6" name="Picture 5">
            <a:extLst>
              <a:ext uri="{FF2B5EF4-FFF2-40B4-BE49-F238E27FC236}">
                <a16:creationId xmlns:a16="http://schemas.microsoft.com/office/drawing/2014/main" id="{535F7FB7-6801-EAF1-A964-405D2AB0E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79" y="1572689"/>
            <a:ext cx="4671004" cy="2870200"/>
          </a:xfrm>
          <a:prstGeom prst="rect">
            <a:avLst/>
          </a:prstGeom>
        </p:spPr>
      </p:pic>
      <p:sp>
        <p:nvSpPr>
          <p:cNvPr id="8" name="TextBox 7">
            <a:extLst>
              <a:ext uri="{FF2B5EF4-FFF2-40B4-BE49-F238E27FC236}">
                <a16:creationId xmlns:a16="http://schemas.microsoft.com/office/drawing/2014/main" id="{1B8623F4-FD4D-6DA5-16FF-DD84B4A0903E}"/>
              </a:ext>
            </a:extLst>
          </p:cNvPr>
          <p:cNvSpPr txBox="1"/>
          <p:nvPr/>
        </p:nvSpPr>
        <p:spPr>
          <a:xfrm>
            <a:off x="419880" y="1510181"/>
            <a:ext cx="2123624"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200" dirty="0">
                <a:latin typeface="Times New Roman" panose="02020603050405020304" pitchFamily="18" charset="0"/>
                <a:cs typeface="Times New Roman" panose="02020603050405020304" pitchFamily="18" charset="0"/>
              </a:rPr>
              <a:t>Adjust the density of the straw bale by tightening or loosening the pressure compacting chamber.</a:t>
            </a:r>
          </a:p>
        </p:txBody>
      </p:sp>
    </p:spTree>
    <p:extLst>
      <p:ext uri="{BB962C8B-B14F-4D97-AF65-F5344CB8AC3E}">
        <p14:creationId xmlns:p14="http://schemas.microsoft.com/office/powerpoint/2010/main" val="362831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97;p2">
            <a:extLst>
              <a:ext uri="{FF2B5EF4-FFF2-40B4-BE49-F238E27FC236}">
                <a16:creationId xmlns:a16="http://schemas.microsoft.com/office/drawing/2014/main" id="{DD5C6DA3-4F0E-0CF8-455D-02D8904E8235}"/>
              </a:ext>
            </a:extLst>
          </p:cNvPr>
          <p:cNvSpPr txBox="1"/>
          <p:nvPr/>
        </p:nvSpPr>
        <p:spPr>
          <a:xfrm>
            <a:off x="679453" y="577590"/>
            <a:ext cx="266283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dirty="0">
                <a:solidFill>
                  <a:schemeClr val="bg1"/>
                </a:solidFill>
                <a:latin typeface="Times New Roman" panose="02020603050405020304" pitchFamily="18" charset="0"/>
                <a:cs typeface="Times New Roman" panose="02020603050405020304" pitchFamily="18" charset="0"/>
              </a:rPr>
              <a:t>Popular balers in Vietnam</a:t>
            </a:r>
            <a:endParaRPr kumimoji="0" sz="3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663347CC-5162-0BF2-BFA2-C90477766202}"/>
              </a:ext>
            </a:extLst>
          </p:cNvPr>
          <p:cNvPicPr>
            <a:picLocks noChangeAspect="1"/>
          </p:cNvPicPr>
          <p:nvPr/>
        </p:nvPicPr>
        <p:blipFill rotWithShape="1">
          <a:blip r:embed="rId2"/>
          <a:srcRect t="10422" b="16782"/>
          <a:stretch/>
        </p:blipFill>
        <p:spPr>
          <a:xfrm>
            <a:off x="3611573" y="0"/>
            <a:ext cx="6681257" cy="6858000"/>
          </a:xfrm>
          <a:prstGeom prst="rect">
            <a:avLst/>
          </a:prstGeom>
        </p:spPr>
      </p:pic>
    </p:spTree>
    <p:extLst>
      <p:ext uri="{BB962C8B-B14F-4D97-AF65-F5344CB8AC3E}">
        <p14:creationId xmlns:p14="http://schemas.microsoft.com/office/powerpoint/2010/main" val="250099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9BDE2856-454B-CDD8-032F-3DA4AAB7395B}"/>
              </a:ext>
            </a:extLst>
          </p:cNvPr>
          <p:cNvCxnSpPr>
            <a:cxnSpLocks/>
          </p:cNvCxnSpPr>
          <p:nvPr/>
        </p:nvCxnSpPr>
        <p:spPr>
          <a:xfrm>
            <a:off x="547225" y="1215813"/>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3" name="Google Shape;97;p2">
            <a:extLst>
              <a:ext uri="{FF2B5EF4-FFF2-40B4-BE49-F238E27FC236}">
                <a16:creationId xmlns:a16="http://schemas.microsoft.com/office/drawing/2014/main" id="{B90E3AE1-6C73-C71F-A79F-F24C65526B11}"/>
              </a:ext>
            </a:extLst>
          </p:cNvPr>
          <p:cNvSpPr txBox="1"/>
          <p:nvPr/>
        </p:nvSpPr>
        <p:spPr>
          <a:xfrm>
            <a:off x="547225" y="64528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 Popular balers in Vietnam</a:t>
            </a:r>
          </a:p>
        </p:txBody>
      </p:sp>
      <p:graphicFrame>
        <p:nvGraphicFramePr>
          <p:cNvPr id="4" name="Table 3">
            <a:extLst>
              <a:ext uri="{FF2B5EF4-FFF2-40B4-BE49-F238E27FC236}">
                <a16:creationId xmlns:a16="http://schemas.microsoft.com/office/drawing/2014/main" id="{7D29754E-E6CD-335B-0904-BC0434F1C8BE}"/>
              </a:ext>
            </a:extLst>
          </p:cNvPr>
          <p:cNvGraphicFramePr>
            <a:graphicFrameLocks noGrp="1"/>
          </p:cNvGraphicFramePr>
          <p:nvPr>
            <p:extLst>
              <p:ext uri="{D42A27DB-BD31-4B8C-83A1-F6EECF244321}">
                <p14:modId xmlns:p14="http://schemas.microsoft.com/office/powerpoint/2010/main" val="404742025"/>
              </p:ext>
            </p:extLst>
          </p:nvPr>
        </p:nvGraphicFramePr>
        <p:xfrm>
          <a:off x="700087" y="1685746"/>
          <a:ext cx="10791825" cy="4952506"/>
        </p:xfrm>
        <a:graphic>
          <a:graphicData uri="http://schemas.openxmlformats.org/drawingml/2006/table">
            <a:tbl>
              <a:tblPr firstRow="1" firstCol="1" bandRow="1">
                <a:tableStyleId>{5C22544A-7EE6-4342-B048-85BDC9FD1C3A}</a:tableStyleId>
              </a:tblPr>
              <a:tblGrid>
                <a:gridCol w="4786726">
                  <a:extLst>
                    <a:ext uri="{9D8B030D-6E8A-4147-A177-3AD203B41FA5}">
                      <a16:colId xmlns:a16="http://schemas.microsoft.com/office/drawing/2014/main" val="2668718249"/>
                    </a:ext>
                  </a:extLst>
                </a:gridCol>
                <a:gridCol w="3280949">
                  <a:extLst>
                    <a:ext uri="{9D8B030D-6E8A-4147-A177-3AD203B41FA5}">
                      <a16:colId xmlns:a16="http://schemas.microsoft.com/office/drawing/2014/main" val="2223336355"/>
                    </a:ext>
                  </a:extLst>
                </a:gridCol>
                <a:gridCol w="2724150">
                  <a:extLst>
                    <a:ext uri="{9D8B030D-6E8A-4147-A177-3AD203B41FA5}">
                      <a16:colId xmlns:a16="http://schemas.microsoft.com/office/drawing/2014/main" val="3975799916"/>
                    </a:ext>
                  </a:extLst>
                </a:gridCol>
              </a:tblGrid>
              <a:tr h="604234">
                <a:tc>
                  <a:txBody>
                    <a:bodyPr/>
                    <a:lstStyle/>
                    <a:p>
                      <a:pPr algn="ctr">
                        <a:lnSpc>
                          <a:spcPct val="110000"/>
                        </a:lnSpc>
                        <a:spcAft>
                          <a:spcPts val="800"/>
                        </a:spcAft>
                      </a:pPr>
                      <a:r>
                        <a:rPr lang="en-US" sz="1800" b="1" i="1"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Technical specifications</a:t>
                      </a:r>
                      <a:endParaRPr lang="en-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Roller baler pulled by a tractor</a:t>
                      </a:r>
                      <a:endParaRPr lang="en-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Self-propelled baler</a:t>
                      </a:r>
                      <a:endParaRPr lang="e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0000"/>
                        </a:lnSpc>
                        <a:spcAft>
                          <a:spcPts val="800"/>
                        </a:spcAft>
                      </a:pPr>
                      <a:endParaRPr lang="e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0000"/>
                        </a:lnSpc>
                        <a:spcAft>
                          <a:spcPts val="800"/>
                        </a:spcAft>
                      </a:pPr>
                      <a:endParaRPr lang="e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0000"/>
                        </a:lnSpc>
                        <a:spcAft>
                          <a:spcPts val="800"/>
                        </a:spcAft>
                      </a:pPr>
                      <a:endParaRPr lang="en-PH"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0000"/>
                        </a:lnSpc>
                        <a:spcAft>
                          <a:spcPts val="800"/>
                        </a:spcAft>
                      </a:pPr>
                      <a:endParaRPr lang="en-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0357249"/>
                  </a:ext>
                </a:extLst>
              </a:tr>
              <a:tr h="344068">
                <a:tc>
                  <a:txBody>
                    <a:bodyPr/>
                    <a:lstStyle/>
                    <a:p>
                      <a:pPr algn="just">
                        <a:lnSpc>
                          <a:spcPct val="110000"/>
                        </a:lnSpc>
                        <a:spcAft>
                          <a:spcPts val="800"/>
                        </a:spcAft>
                      </a:pPr>
                      <a:r>
                        <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Operating </a:t>
                      </a: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condition</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Dry field</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Dry field and wet field</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9207840"/>
                  </a:ext>
                </a:extLst>
              </a:tr>
              <a:tr h="294357">
                <a:tc>
                  <a:txBody>
                    <a:bodyPr/>
                    <a:lstStyle/>
                    <a:p>
                      <a:pPr algn="just">
                        <a:lnSpc>
                          <a:spcPct val="110000"/>
                        </a:lnSpc>
                        <a:spcAft>
                          <a:spcPts val="800"/>
                        </a:spcAft>
                      </a:pPr>
                      <a:r>
                        <a:rPr lang="en-US"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Type of baler</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Round</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Round</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211623"/>
                  </a:ext>
                </a:extLst>
              </a:tr>
              <a:tr h="374374">
                <a:tc>
                  <a:txBody>
                    <a:bodyPr/>
                    <a:lstStyle/>
                    <a:p>
                      <a:pPr algn="just">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Dimension of the bale (length x diameter), m</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0.7 x 0.45</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0.7 x 0.45</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3334200"/>
                  </a:ext>
                </a:extLst>
              </a:tr>
              <a:tr h="374374">
                <a:tc>
                  <a:txBody>
                    <a:bodyPr/>
                    <a:lstStyle/>
                    <a:p>
                      <a:pPr algn="just">
                        <a:lnSpc>
                          <a:spcPct val="110000"/>
                        </a:lnSpc>
                        <a:spcAft>
                          <a:spcPts val="800"/>
                        </a:spcAft>
                      </a:pPr>
                      <a:r>
                        <a:rPr lang="en-US" sz="1800" b="0" dirty="0">
                          <a:solidFill>
                            <a:schemeClr val="tx1"/>
                          </a:solidFill>
                          <a:effectLst/>
                          <a:latin typeface="Times New Roman" panose="02020603050405020304" pitchFamily="18" charset="0"/>
                          <a:cs typeface="Times New Roman" panose="02020603050405020304" pitchFamily="18" charset="0"/>
                        </a:rPr>
                        <a:t>The weight of the bale at 14% moisture content (kg/bale)</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18 – 20</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18 – 20 (dry rice straw: 30 kg)</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4503859"/>
                  </a:ext>
                </a:extLst>
              </a:tr>
              <a:tr h="294357">
                <a:tc>
                  <a:txBody>
                    <a:bodyPr/>
                    <a:lstStyle/>
                    <a:p>
                      <a:pPr algn="just">
                        <a:lnSpc>
                          <a:spcPct val="110000"/>
                        </a:lnSpc>
                        <a:spcAft>
                          <a:spcPts val="800"/>
                        </a:spcAft>
                      </a:pPr>
                      <a:r>
                        <a:rPr lang="en-US" sz="1800" b="0" dirty="0">
                          <a:solidFill>
                            <a:schemeClr val="tx1"/>
                          </a:solidFill>
                          <a:effectLst/>
                          <a:latin typeface="Times New Roman" panose="02020603050405020304" pitchFamily="18" charset="0"/>
                          <a:cs typeface="Times New Roman" panose="02020603050405020304" pitchFamily="18" charset="0"/>
                        </a:rPr>
                        <a:t>Yield </a:t>
                      </a:r>
                      <a:r>
                        <a:rPr lang="en" sz="1800" b="0" dirty="0">
                          <a:solidFill>
                            <a:schemeClr val="tx1"/>
                          </a:solidFill>
                          <a:effectLst/>
                          <a:latin typeface="Times New Roman" panose="02020603050405020304" pitchFamily="18" charset="0"/>
                          <a:cs typeface="Times New Roman" panose="02020603050405020304" pitchFamily="18" charset="0"/>
                        </a:rPr>
                        <a:t>(ton/hour)</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1.6 – 1.8</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a:solidFill>
                            <a:schemeClr val="tx1"/>
                          </a:solidFill>
                          <a:effectLst/>
                          <a:latin typeface="Times New Roman" panose="02020603050405020304" pitchFamily="18" charset="0"/>
                          <a:cs typeface="Times New Roman" panose="02020603050405020304" pitchFamily="18" charset="0"/>
                        </a:rPr>
                        <a:t>1 – 1.3</a:t>
                      </a:r>
                      <a:endParaRPr lang="en-VN"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5953767"/>
                  </a:ext>
                </a:extLst>
              </a:tr>
              <a:tr h="294357">
                <a:tc>
                  <a:txBody>
                    <a:bodyPr/>
                    <a:lstStyle/>
                    <a:p>
                      <a:pPr algn="just">
                        <a:lnSpc>
                          <a:spcPct val="110000"/>
                        </a:lnSpc>
                        <a:spcAft>
                          <a:spcPts val="800"/>
                        </a:spcAft>
                      </a:pPr>
                      <a:r>
                        <a:rPr lang="en-US" sz="1800" b="0" dirty="0">
                          <a:solidFill>
                            <a:schemeClr val="tx1"/>
                          </a:solidFill>
                          <a:effectLst/>
                          <a:latin typeface="Times New Roman" panose="02020603050405020304" pitchFamily="18" charset="0"/>
                          <a:cs typeface="Times New Roman" panose="02020603050405020304" pitchFamily="18" charset="0"/>
                        </a:rPr>
                        <a:t>Investment cost (machine price)_2023 (million VNĐ)</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70 – 120</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350</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8674961"/>
                  </a:ext>
                </a:extLst>
              </a:tr>
              <a:tr h="294357">
                <a:tc>
                  <a:txBody>
                    <a:bodyPr/>
                    <a:lstStyle/>
                    <a:p>
                      <a:pPr algn="just">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Capacity (HP)</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a:solidFill>
                            <a:schemeClr val="tx1"/>
                          </a:solidFill>
                          <a:effectLst/>
                          <a:latin typeface="Times New Roman" panose="02020603050405020304" pitchFamily="18" charset="0"/>
                          <a:cs typeface="Times New Roman" panose="02020603050405020304" pitchFamily="18" charset="0"/>
                        </a:rPr>
                        <a:t>30 – 60</a:t>
                      </a:r>
                      <a:endParaRPr lang="en-VN"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70 – 100</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9322375"/>
                  </a:ext>
                </a:extLst>
              </a:tr>
              <a:tr h="294357">
                <a:tc>
                  <a:txBody>
                    <a:bodyPr/>
                    <a:lstStyle/>
                    <a:p>
                      <a:pP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 </a:t>
                      </a:r>
                      <a:r>
                        <a:rPr lang="en-US" sz="1800" b="0" dirty="0">
                          <a:solidFill>
                            <a:schemeClr val="tx1"/>
                          </a:solidFill>
                          <a:effectLst/>
                          <a:latin typeface="Times New Roman" panose="02020603050405020304" pitchFamily="18" charset="0"/>
                          <a:cs typeface="Times New Roman" panose="02020603050405020304" pitchFamily="18" charset="0"/>
                        </a:rPr>
                        <a:t>Fuel consumption (liters/ton)</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a:solidFill>
                            <a:schemeClr val="tx1"/>
                          </a:solidFill>
                          <a:effectLst/>
                          <a:latin typeface="Times New Roman" panose="02020603050405020304" pitchFamily="18" charset="0"/>
                          <a:cs typeface="Times New Roman" panose="02020603050405020304" pitchFamily="18" charset="0"/>
                        </a:rPr>
                        <a:t>2.8 – 3</a:t>
                      </a:r>
                      <a:endParaRPr lang="en-VN" sz="1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Aft>
                          <a:spcPts val="800"/>
                        </a:spcAft>
                      </a:pPr>
                      <a:r>
                        <a:rPr lang="en" sz="1800" b="0" dirty="0">
                          <a:solidFill>
                            <a:schemeClr val="tx1"/>
                          </a:solidFill>
                          <a:effectLst/>
                          <a:latin typeface="Times New Roman" panose="02020603050405020304" pitchFamily="18" charset="0"/>
                          <a:cs typeface="Times New Roman" panose="02020603050405020304" pitchFamily="18" charset="0"/>
                        </a:rPr>
                        <a:t>4 – 5</a:t>
                      </a:r>
                      <a:endParaRPr lang="en-VN" sz="1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1704793"/>
                  </a:ext>
                </a:extLst>
              </a:tr>
            </a:tbl>
          </a:graphicData>
        </a:graphic>
      </p:graphicFrame>
      <p:pic>
        <p:nvPicPr>
          <p:cNvPr id="5" name="Picture 4">
            <a:extLst>
              <a:ext uri="{FF2B5EF4-FFF2-40B4-BE49-F238E27FC236}">
                <a16:creationId xmlns:a16="http://schemas.microsoft.com/office/drawing/2014/main" id="{2B282EDB-CC65-0631-5310-2D38BC76F7B1}"/>
              </a:ext>
            </a:extLst>
          </p:cNvPr>
          <p:cNvPicPr/>
          <p:nvPr/>
        </p:nvPicPr>
        <p:blipFill>
          <a:blip r:embed="rId3" cstate="print"/>
          <a:srcRect/>
          <a:stretch>
            <a:fillRect/>
          </a:stretch>
        </p:blipFill>
        <p:spPr bwMode="auto">
          <a:xfrm>
            <a:off x="5973709" y="2055078"/>
            <a:ext cx="1988263" cy="1448157"/>
          </a:xfrm>
          <a:prstGeom prst="rect">
            <a:avLst/>
          </a:prstGeom>
          <a:solidFill>
            <a:schemeClr val="bg1"/>
          </a:solidFill>
          <a:ln>
            <a:noFill/>
          </a:ln>
        </p:spPr>
      </p:pic>
      <p:pic>
        <p:nvPicPr>
          <p:cNvPr id="6" name="Picture 5">
            <a:extLst>
              <a:ext uri="{FF2B5EF4-FFF2-40B4-BE49-F238E27FC236}">
                <a16:creationId xmlns:a16="http://schemas.microsoft.com/office/drawing/2014/main" id="{96F4DE08-5F6A-9913-2D8E-054DEC4E5C37}"/>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008146" y="2016339"/>
            <a:ext cx="2179619" cy="1448157"/>
          </a:xfrm>
          <a:prstGeom prst="rect">
            <a:avLst/>
          </a:prstGeom>
          <a:solidFill>
            <a:schemeClr val="bg1"/>
          </a:solidFill>
          <a:ln>
            <a:noFill/>
          </a:ln>
        </p:spPr>
      </p:pic>
      <p:sp>
        <p:nvSpPr>
          <p:cNvPr id="7" name="TextBox 6">
            <a:extLst>
              <a:ext uri="{FF2B5EF4-FFF2-40B4-BE49-F238E27FC236}">
                <a16:creationId xmlns:a16="http://schemas.microsoft.com/office/drawing/2014/main" id="{EC476113-C7D5-7BF2-076E-BB67FADCC76C}"/>
              </a:ext>
            </a:extLst>
          </p:cNvPr>
          <p:cNvSpPr txBox="1"/>
          <p:nvPr/>
        </p:nvSpPr>
        <p:spPr>
          <a:xfrm>
            <a:off x="656876" y="1242437"/>
            <a:ext cx="10448925" cy="369332"/>
          </a:xfrm>
          <a:prstGeom prst="rect">
            <a:avLst/>
          </a:prstGeom>
          <a:noFill/>
        </p:spPr>
        <p:txBody>
          <a:bodyPr wrap="square">
            <a:spAutoFit/>
          </a:bodyPr>
          <a:lstStyle/>
          <a:p>
            <a:r>
              <a:rPr lang="en-US" sz="1800" b="1" i="1" dirty="0">
                <a:effectLst/>
                <a:latin typeface="Times New Roman" panose="02020603050405020304" pitchFamily="18" charset="0"/>
                <a:ea typeface="Segoe UI" panose="020B0502040204020203" pitchFamily="34" charset="0"/>
                <a:cs typeface="Times New Roman" panose="02020603050405020304" pitchFamily="18" charset="0"/>
              </a:rPr>
              <a:t>Table 1. Technical specifications of two common types of hay balers in Vietnam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35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oogle Shape;96;p2">
            <a:extLst>
              <a:ext uri="{FF2B5EF4-FFF2-40B4-BE49-F238E27FC236}">
                <a16:creationId xmlns:a16="http://schemas.microsoft.com/office/drawing/2014/main" id="{9BDE2856-454B-CDD8-032F-3DA4AAB7395B}"/>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3" name="Google Shape;97;p2">
            <a:extLst>
              <a:ext uri="{FF2B5EF4-FFF2-40B4-BE49-F238E27FC236}">
                <a16:creationId xmlns:a16="http://schemas.microsoft.com/office/drawing/2014/main" id="{B90E3AE1-6C73-C71F-A79F-F24C65526B11}"/>
              </a:ext>
            </a:extLst>
          </p:cNvPr>
          <p:cNvSpPr txBox="1"/>
          <p:nvPr/>
        </p:nvSpPr>
        <p:spPr>
          <a:xfrm>
            <a:off x="552448" y="501858"/>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7E0AB7A5-5A3D-2A95-C1A2-1B6BC6E7C720}"/>
              </a:ext>
            </a:extLst>
          </p:cNvPr>
          <p:cNvSpPr txBox="1"/>
          <p:nvPr/>
        </p:nvSpPr>
        <p:spPr>
          <a:xfrm>
            <a:off x="552449" y="1236714"/>
            <a:ext cx="7771743" cy="400110"/>
          </a:xfrm>
          <a:prstGeom prst="rect">
            <a:avLst/>
          </a:prstGeom>
          <a:noFill/>
        </p:spPr>
        <p:txBody>
          <a:bodyPr wrap="square">
            <a:spAutoFit/>
          </a:bodyPr>
          <a:lstStyle/>
          <a:p>
            <a:r>
              <a:rPr lang="en-US" sz="20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Roller baler pulled by a tractor</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16DAADA-F048-82DE-C8BB-5C0070DD0EBA}"/>
              </a:ext>
            </a:extLst>
          </p:cNvPr>
          <p:cNvSpPr txBox="1"/>
          <p:nvPr/>
        </p:nvSpPr>
        <p:spPr>
          <a:xfrm>
            <a:off x="552448" y="1596087"/>
            <a:ext cx="10852969" cy="1015663"/>
          </a:xfrm>
          <a:prstGeom prst="rect">
            <a:avLst/>
          </a:prstGeom>
          <a:noFill/>
        </p:spPr>
        <p:txBody>
          <a:bodyPr wrap="square">
            <a:spAutoFit/>
          </a:bodyPr>
          <a:lstStyle/>
          <a:p>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The tractor power is measured in horsepower (HP) and is selected based on the size or type of hay baler. Therefore, a small baler (STAR MRB 0850B) and a medium-sized baling press (CLAAS </a:t>
            </a:r>
            <a:r>
              <a:rPr lang="en-US" sz="2000" dirty="0" err="1">
                <a:effectLst/>
                <a:latin typeface="Times New Roman" panose="02020603050405020304" pitchFamily="18" charset="0"/>
                <a:ea typeface="MS Mincho" panose="02020609040205080304" pitchFamily="49" charset="-128"/>
                <a:cs typeface="Times New Roman" panose="02020603050405020304" pitchFamily="18" charset="0"/>
              </a:rPr>
              <a:t>Markant</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55) will be used as examples</a:t>
            </a:r>
          </a:p>
        </p:txBody>
      </p:sp>
      <p:pic>
        <p:nvPicPr>
          <p:cNvPr id="12" name="Picture 11">
            <a:extLst>
              <a:ext uri="{FF2B5EF4-FFF2-40B4-BE49-F238E27FC236}">
                <a16:creationId xmlns:a16="http://schemas.microsoft.com/office/drawing/2014/main" id="{15662A06-FEBF-1AD5-00DC-6567B9990C31}"/>
              </a:ext>
            </a:extLst>
          </p:cNvPr>
          <p:cNvPicPr>
            <a:picLocks noChangeAspect="1"/>
          </p:cNvPicPr>
          <p:nvPr/>
        </p:nvPicPr>
        <p:blipFill>
          <a:blip r:embed="rId3"/>
          <a:stretch>
            <a:fillRect/>
          </a:stretch>
        </p:blipFill>
        <p:spPr>
          <a:xfrm>
            <a:off x="1201137" y="2745847"/>
            <a:ext cx="4178515" cy="3473629"/>
          </a:xfrm>
          <a:prstGeom prst="rect">
            <a:avLst/>
          </a:prstGeom>
        </p:spPr>
      </p:pic>
      <p:sp>
        <p:nvSpPr>
          <p:cNvPr id="14" name="TextBox 13">
            <a:extLst>
              <a:ext uri="{FF2B5EF4-FFF2-40B4-BE49-F238E27FC236}">
                <a16:creationId xmlns:a16="http://schemas.microsoft.com/office/drawing/2014/main" id="{FF65EAFA-091B-5F81-CF75-8DC98B89618D}"/>
              </a:ext>
            </a:extLst>
          </p:cNvPr>
          <p:cNvSpPr txBox="1"/>
          <p:nvPr/>
        </p:nvSpPr>
        <p:spPr>
          <a:xfrm>
            <a:off x="5599774" y="3737283"/>
            <a:ext cx="5114925" cy="1323439"/>
          </a:xfrm>
          <a:prstGeom prst="rect">
            <a:avLst/>
          </a:prstGeom>
          <a:noFill/>
        </p:spPr>
        <p:txBody>
          <a:bodyPr wrap="square">
            <a:spAutoFit/>
          </a:bodyPr>
          <a:lstStyle/>
          <a:p>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The three-point hitch of the baler is used to connect to the fixed attachment point on the left, the adjustable point on the right, and the upper attachment point.“</a:t>
            </a:r>
          </a:p>
        </p:txBody>
      </p:sp>
    </p:spTree>
    <p:extLst>
      <p:ext uri="{BB962C8B-B14F-4D97-AF65-F5344CB8AC3E}">
        <p14:creationId xmlns:p14="http://schemas.microsoft.com/office/powerpoint/2010/main" val="333748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ED464F-AA27-9D0E-5F8F-9DC5355CB9E6}"/>
              </a:ext>
            </a:extLst>
          </p:cNvPr>
          <p:cNvSpPr/>
          <p:nvPr/>
        </p:nvSpPr>
        <p:spPr>
          <a:xfrm>
            <a:off x="6829424" y="1558879"/>
            <a:ext cx="4050962" cy="293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 name="Google Shape;96;p2">
            <a:extLst>
              <a:ext uri="{FF2B5EF4-FFF2-40B4-BE49-F238E27FC236}">
                <a16:creationId xmlns:a16="http://schemas.microsoft.com/office/drawing/2014/main" id="{9BDE2856-454B-CDD8-032F-3DA4AAB7395B}"/>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pic>
        <p:nvPicPr>
          <p:cNvPr id="5" name="Picture 4">
            <a:extLst>
              <a:ext uri="{FF2B5EF4-FFF2-40B4-BE49-F238E27FC236}">
                <a16:creationId xmlns:a16="http://schemas.microsoft.com/office/drawing/2014/main" id="{8C4B3B75-5B8B-B72D-5DEF-F9BAA7BA2072}"/>
              </a:ext>
            </a:extLst>
          </p:cNvPr>
          <p:cNvPicPr>
            <a:picLocks noChangeAspect="1"/>
          </p:cNvPicPr>
          <p:nvPr/>
        </p:nvPicPr>
        <p:blipFill>
          <a:blip r:embed="rId3"/>
          <a:stretch>
            <a:fillRect/>
          </a:stretch>
        </p:blipFill>
        <p:spPr>
          <a:xfrm>
            <a:off x="965693" y="1776324"/>
            <a:ext cx="3612164" cy="2714802"/>
          </a:xfrm>
          <a:prstGeom prst="rect">
            <a:avLst/>
          </a:prstGeom>
        </p:spPr>
      </p:pic>
      <p:sp>
        <p:nvSpPr>
          <p:cNvPr id="7" name="TextBox 6">
            <a:extLst>
              <a:ext uri="{FF2B5EF4-FFF2-40B4-BE49-F238E27FC236}">
                <a16:creationId xmlns:a16="http://schemas.microsoft.com/office/drawing/2014/main" id="{5DEC65A9-832F-611D-BA7C-3CC38598E8A1}"/>
              </a:ext>
            </a:extLst>
          </p:cNvPr>
          <p:cNvSpPr txBox="1"/>
          <p:nvPr/>
        </p:nvSpPr>
        <p:spPr>
          <a:xfrm>
            <a:off x="788194" y="4479170"/>
            <a:ext cx="3967162" cy="1833643"/>
          </a:xfrm>
          <a:prstGeom prst="rect">
            <a:avLst/>
          </a:prstGeom>
          <a:noFill/>
        </p:spPr>
        <p:txBody>
          <a:bodyPr wrap="square">
            <a:sp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Install the </a:t>
            </a:r>
            <a:r>
              <a:rPr lang="en-US" sz="2000" dirty="0">
                <a:latin typeface="Times New Roman" panose="02020603050405020304" pitchFamily="18" charset="0"/>
                <a:ea typeface="MS Mincho" panose="02020609040205080304" pitchFamily="49" charset="-128"/>
                <a:cs typeface="Times New Roman" panose="02020603050405020304" pitchFamily="18" charset="0"/>
              </a:rPr>
              <a:t>cardan</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joint onto the power take-off (PTO) shaft of the tractor. The </a:t>
            </a:r>
            <a:r>
              <a:rPr lang="en-US" sz="2000" dirty="0">
                <a:latin typeface="Times New Roman" panose="02020603050405020304" pitchFamily="18" charset="0"/>
                <a:ea typeface="MS Mincho" panose="02020609040205080304" pitchFamily="49" charset="-128"/>
                <a:cs typeface="Times New Roman" panose="02020603050405020304" pitchFamily="18" charset="0"/>
              </a:rPr>
              <a:t>cardan</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joint is located at the front of the baler, connecting to the tractor's PTO shaft</a:t>
            </a:r>
          </a:p>
        </p:txBody>
      </p:sp>
      <p:sp>
        <p:nvSpPr>
          <p:cNvPr id="13" name="TextBox 12">
            <a:extLst>
              <a:ext uri="{FF2B5EF4-FFF2-40B4-BE49-F238E27FC236}">
                <a16:creationId xmlns:a16="http://schemas.microsoft.com/office/drawing/2014/main" id="{542EA589-7709-6C2E-1F71-FABB74B6EC05}"/>
              </a:ext>
            </a:extLst>
          </p:cNvPr>
          <p:cNvSpPr txBox="1"/>
          <p:nvPr/>
        </p:nvSpPr>
        <p:spPr>
          <a:xfrm>
            <a:off x="5454868" y="4479171"/>
            <a:ext cx="6286209" cy="1833643"/>
          </a:xfrm>
          <a:prstGeom prst="rect">
            <a:avLst/>
          </a:prstGeom>
          <a:noFill/>
        </p:spPr>
        <p:txBody>
          <a:bodyPr wrap="square">
            <a:spAutoFit/>
          </a:bodyPr>
          <a:lstStyle/>
          <a:p>
            <a:pPr marL="0" marR="0" algn="just">
              <a:lnSpc>
                <a:spcPct val="115000"/>
              </a:lnSpc>
              <a:spcBef>
                <a:spcPts val="0"/>
              </a:spcBef>
              <a:spcAft>
                <a:spcPts val="0"/>
              </a:spcAft>
            </a:pPr>
            <a:r>
              <a:rPr lang="en-US" sz="2000" dirty="0">
                <a:latin typeface="Times New Roman" panose="02020603050405020304" pitchFamily="18" charset="0"/>
                <a:cs typeface="Times New Roman" panose="02020603050405020304" pitchFamily="18" charset="0"/>
              </a:rPr>
              <a:t>Diagram illustrating the simplified connection of the signaling mechanism (horn).</a:t>
            </a:r>
          </a:p>
          <a:p>
            <a:pPr marL="0" marR="0" algn="just">
              <a:lnSpc>
                <a:spcPct val="115000"/>
              </a:lnSpc>
              <a:spcBef>
                <a:spcPts val="0"/>
              </a:spcBef>
              <a:spcAft>
                <a:spcPts val="0"/>
              </a:spcAft>
            </a:pPr>
            <a:r>
              <a:rPr lang="en-US" sz="2000" dirty="0">
                <a:latin typeface="Times New Roman" panose="02020603050405020304" pitchFamily="18" charset="0"/>
                <a:cs typeface="Times New Roman" panose="02020603050405020304" pitchFamily="18" charset="0"/>
              </a:rPr>
              <a:t>Connect the electrical wire from the signaling mechanism to the tractor's battery (12V).Place the signaling mechanism in an appropriate position for operating the machine.</a:t>
            </a:r>
          </a:p>
        </p:txBody>
      </p:sp>
      <p:sp>
        <p:nvSpPr>
          <p:cNvPr id="6" name="Google Shape;97;p2">
            <a:extLst>
              <a:ext uri="{FF2B5EF4-FFF2-40B4-BE49-F238E27FC236}">
                <a16:creationId xmlns:a16="http://schemas.microsoft.com/office/drawing/2014/main" id="{C75D8150-B296-0389-6642-64C0AB049BA4}"/>
              </a:ext>
            </a:extLst>
          </p:cNvPr>
          <p:cNvSpPr txBox="1"/>
          <p:nvPr/>
        </p:nvSpPr>
        <p:spPr>
          <a:xfrm>
            <a:off x="552450" y="566861"/>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46E36E0-76ED-8F74-4F4C-D6E95D91CAA1}"/>
              </a:ext>
            </a:extLst>
          </p:cNvPr>
          <p:cNvSpPr txBox="1"/>
          <p:nvPr/>
        </p:nvSpPr>
        <p:spPr>
          <a:xfrm>
            <a:off x="691985" y="1267491"/>
            <a:ext cx="7771743" cy="400110"/>
          </a:xfrm>
          <a:prstGeom prst="rect">
            <a:avLst/>
          </a:prstGeom>
          <a:noFill/>
        </p:spPr>
        <p:txBody>
          <a:bodyPr wrap="square">
            <a:spAutoFit/>
          </a:bodyPr>
          <a:lstStyle/>
          <a:p>
            <a:r>
              <a:rPr lang="en-US" sz="20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Roller baler pulled by a tractor</a:t>
            </a:r>
            <a:endParaRPr lang="en-US" sz="2000" b="1"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5BE1F12D-D44D-ABC1-7F42-A27EE698BC1C}"/>
              </a:ext>
            </a:extLst>
          </p:cNvPr>
          <p:cNvGrpSpPr/>
          <p:nvPr/>
        </p:nvGrpSpPr>
        <p:grpSpPr>
          <a:xfrm>
            <a:off x="6834619" y="1558879"/>
            <a:ext cx="4050962" cy="2932247"/>
            <a:chOff x="6834619" y="1558879"/>
            <a:chExt cx="4050962" cy="2932247"/>
          </a:xfrm>
        </p:grpSpPr>
        <p:pic>
          <p:nvPicPr>
            <p:cNvPr id="9" name="Picture 8">
              <a:extLst>
                <a:ext uri="{FF2B5EF4-FFF2-40B4-BE49-F238E27FC236}">
                  <a16:creationId xmlns:a16="http://schemas.microsoft.com/office/drawing/2014/main" id="{866B417C-B5C8-47D4-453E-2E49A955A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619" y="1558879"/>
              <a:ext cx="4050962" cy="2932247"/>
            </a:xfrm>
            <a:prstGeom prst="rect">
              <a:avLst/>
            </a:prstGeom>
          </p:spPr>
        </p:pic>
        <p:sp>
          <p:nvSpPr>
            <p:cNvPr id="12" name="Rectangle 11">
              <a:extLst>
                <a:ext uri="{FF2B5EF4-FFF2-40B4-BE49-F238E27FC236}">
                  <a16:creationId xmlns:a16="http://schemas.microsoft.com/office/drawing/2014/main" id="{FBB49FDB-A090-3AFD-40EC-27077391D1C7}"/>
                </a:ext>
              </a:extLst>
            </p:cNvPr>
            <p:cNvSpPr/>
            <p:nvPr/>
          </p:nvSpPr>
          <p:spPr>
            <a:xfrm>
              <a:off x="9228083" y="1919541"/>
              <a:ext cx="701981"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Cable</a:t>
              </a:r>
            </a:p>
          </p:txBody>
        </p:sp>
        <p:sp>
          <p:nvSpPr>
            <p:cNvPr id="14" name="Rectangle 13">
              <a:extLst>
                <a:ext uri="{FF2B5EF4-FFF2-40B4-BE49-F238E27FC236}">
                  <a16:creationId xmlns:a16="http://schemas.microsoft.com/office/drawing/2014/main" id="{2B195A67-7DFE-63F0-DC64-E1E635506ECE}"/>
                </a:ext>
              </a:extLst>
            </p:cNvPr>
            <p:cNvSpPr/>
            <p:nvPr/>
          </p:nvSpPr>
          <p:spPr>
            <a:xfrm>
              <a:off x="8277761" y="1589655"/>
              <a:ext cx="845218" cy="400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Switch</a:t>
              </a:r>
            </a:p>
          </p:txBody>
        </p:sp>
        <p:sp>
          <p:nvSpPr>
            <p:cNvPr id="15" name="Rectangle 14">
              <a:extLst>
                <a:ext uri="{FF2B5EF4-FFF2-40B4-BE49-F238E27FC236}">
                  <a16:creationId xmlns:a16="http://schemas.microsoft.com/office/drawing/2014/main" id="{D438D255-4223-ED9D-E082-46C0371F9069}"/>
                </a:ext>
              </a:extLst>
            </p:cNvPr>
            <p:cNvSpPr/>
            <p:nvPr/>
          </p:nvSpPr>
          <p:spPr>
            <a:xfrm>
              <a:off x="9487299" y="3968908"/>
              <a:ext cx="1286652" cy="400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the tractor's battery</a:t>
              </a:r>
            </a:p>
          </p:txBody>
        </p:sp>
      </p:grpSp>
    </p:spTree>
    <p:extLst>
      <p:ext uri="{BB962C8B-B14F-4D97-AF65-F5344CB8AC3E}">
        <p14:creationId xmlns:p14="http://schemas.microsoft.com/office/powerpoint/2010/main" val="515598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EBEC8-A690-7546-2B01-478791D62636}"/>
              </a:ext>
            </a:extLst>
          </p:cNvPr>
          <p:cNvPicPr>
            <a:picLocks noChangeAspect="1"/>
          </p:cNvPicPr>
          <p:nvPr/>
        </p:nvPicPr>
        <p:blipFill>
          <a:blip r:embed="rId2"/>
          <a:stretch>
            <a:fillRect/>
          </a:stretch>
        </p:blipFill>
        <p:spPr>
          <a:xfrm>
            <a:off x="4274591" y="1757128"/>
            <a:ext cx="3642817" cy="3731471"/>
          </a:xfrm>
          <a:prstGeom prst="rect">
            <a:avLst/>
          </a:prstGeom>
        </p:spPr>
      </p:pic>
      <p:sp>
        <p:nvSpPr>
          <p:cNvPr id="5" name="TextBox 4">
            <a:extLst>
              <a:ext uri="{FF2B5EF4-FFF2-40B4-BE49-F238E27FC236}">
                <a16:creationId xmlns:a16="http://schemas.microsoft.com/office/drawing/2014/main" id="{08681AEC-470A-09AD-E6A6-3D7E0F2D546E}"/>
              </a:ext>
            </a:extLst>
          </p:cNvPr>
          <p:cNvSpPr txBox="1"/>
          <p:nvPr/>
        </p:nvSpPr>
        <p:spPr>
          <a:xfrm>
            <a:off x="1687721" y="5608903"/>
            <a:ext cx="9154062" cy="771814"/>
          </a:xfrm>
          <a:prstGeom prst="rect">
            <a:avLst/>
          </a:prstGeom>
          <a:noFill/>
        </p:spPr>
        <p:txBody>
          <a:bodyPr wrap="square">
            <a:spAutoFit/>
          </a:bodyPr>
          <a:lstStyle/>
          <a:p>
            <a:pPr marL="0" marR="0">
              <a:lnSpc>
                <a:spcPct val="115000"/>
              </a:lnSpc>
              <a:spcBef>
                <a:spcPts val="0"/>
              </a:spcBef>
              <a:spcAft>
                <a:spcPts val="0"/>
              </a:spcAft>
            </a:pPr>
            <a:r>
              <a:rPr lang="en-US" sz="2000" dirty="0">
                <a:latin typeface="Times New Roman" panose="02020603050405020304" pitchFamily="18" charset="0"/>
                <a:cs typeface="Times New Roman" panose="02020603050405020304" pitchFamily="18" charset="0"/>
              </a:rPr>
              <a:t>The STAR MRB 0850B is installed on the tractor and is ready to operate. The baler can start functioning once the three-point hitch is connected to the </a:t>
            </a:r>
            <a:r>
              <a:rPr lang="en-US" sz="2000" dirty="0" err="1">
                <a:effectLst/>
                <a:latin typeface="Times New Roman" panose="02020603050405020304" pitchFamily="18" charset="0"/>
                <a:ea typeface="MS Mincho" panose="02020609040205080304" pitchFamily="49" charset="-128"/>
                <a:cs typeface="Times New Roman" panose="02020603050405020304" pitchFamily="18" charset="0"/>
              </a:rPr>
              <a:t>the</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power take-off </a:t>
            </a:r>
            <a:r>
              <a:rPr lang="en-US" sz="2000" dirty="0">
                <a:latin typeface="Times New Roman" panose="02020603050405020304" pitchFamily="18" charset="0"/>
                <a:cs typeface="Times New Roman" panose="02020603050405020304" pitchFamily="18" charset="0"/>
              </a:rPr>
              <a:t>shaft</a:t>
            </a:r>
          </a:p>
        </p:txBody>
      </p:sp>
      <p:cxnSp>
        <p:nvCxnSpPr>
          <p:cNvPr id="6" name="Google Shape;96;p2">
            <a:extLst>
              <a:ext uri="{FF2B5EF4-FFF2-40B4-BE49-F238E27FC236}">
                <a16:creationId xmlns:a16="http://schemas.microsoft.com/office/drawing/2014/main" id="{467831A7-A32C-65CD-C02B-72CFF5368E6B}"/>
              </a:ext>
            </a:extLst>
          </p:cNvPr>
          <p:cNvCxnSpPr>
            <a:cxnSpLocks/>
          </p:cNvCxnSpPr>
          <p:nvPr/>
        </p:nvCxnSpPr>
        <p:spPr>
          <a:xfrm>
            <a:off x="552450" y="1236714"/>
            <a:ext cx="10852969" cy="0"/>
          </a:xfrm>
          <a:prstGeom prst="straightConnector1">
            <a:avLst/>
          </a:prstGeom>
          <a:noFill/>
          <a:ln w="12700" cap="flat" cmpd="sng">
            <a:solidFill>
              <a:schemeClr val="lt1"/>
            </a:solidFill>
            <a:prstDash val="solid"/>
            <a:miter lim="800000"/>
            <a:headEnd type="none" w="sm" len="sm"/>
            <a:tailEnd type="none" w="sm" len="sm"/>
          </a:ln>
        </p:spPr>
      </p:cxnSp>
      <p:sp>
        <p:nvSpPr>
          <p:cNvPr id="7" name="Google Shape;97;p2">
            <a:extLst>
              <a:ext uri="{FF2B5EF4-FFF2-40B4-BE49-F238E27FC236}">
                <a16:creationId xmlns:a16="http://schemas.microsoft.com/office/drawing/2014/main" id="{8A02547E-4676-ACF9-1978-7FEAF0C5689D}"/>
              </a:ext>
            </a:extLst>
          </p:cNvPr>
          <p:cNvSpPr txBox="1"/>
          <p:nvPr/>
        </p:nvSpPr>
        <p:spPr>
          <a:xfrm>
            <a:off x="467052" y="545186"/>
            <a:ext cx="12144375"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3200"/>
              <a:buFont typeface="Open Sans"/>
              <a:buNone/>
              <a:tabLst/>
              <a:defRPr/>
            </a:pPr>
            <a:r>
              <a:rPr lang="en-US" sz="3000" b="1" kern="0" dirty="0">
                <a:solidFill>
                  <a:srgbClr val="FFFFFF"/>
                </a:solidFill>
                <a:latin typeface="Times New Roman" panose="02020603050405020304" pitchFamily="18" charset="0"/>
                <a:ea typeface="Open Sans"/>
                <a:cs typeface="Times New Roman" panose="02020603050405020304" pitchFamily="18" charset="0"/>
                <a:sym typeface="Open Sans"/>
              </a:rPr>
              <a:t> 3. Operation the rice straw baler</a:t>
            </a:r>
            <a:endParaRPr kumimoji="0" sz="3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82A03A1-B4E1-ED25-1D45-01384582C84C}"/>
              </a:ext>
            </a:extLst>
          </p:cNvPr>
          <p:cNvSpPr txBox="1"/>
          <p:nvPr/>
        </p:nvSpPr>
        <p:spPr>
          <a:xfrm>
            <a:off x="552450" y="1236714"/>
            <a:ext cx="6276974" cy="400110"/>
          </a:xfrm>
          <a:prstGeom prst="rect">
            <a:avLst/>
          </a:prstGeom>
          <a:noFill/>
        </p:spPr>
        <p:txBody>
          <a:bodyPr wrap="square">
            <a:spAutoFit/>
          </a:bodyPr>
          <a:lstStyle/>
          <a:p>
            <a:r>
              <a:rPr lang="en-US" sz="2000" b="1"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Roller baler pulled by a tractor</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751770"/>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2282</Words>
  <Application>Microsoft Office PowerPoint</Application>
  <PresentationFormat>Widescreen</PresentationFormat>
  <Paragraphs>268</Paragraphs>
  <Slides>20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Open Sans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 Thanh Nhan Ton</dc:creator>
  <cp:lastModifiedBy>Nguyen, Tuyen (IRRI-VN)</cp:lastModifiedBy>
  <cp:revision>37</cp:revision>
  <dcterms:created xsi:type="dcterms:W3CDTF">2024-06-17T02:47:17Z</dcterms:created>
  <dcterms:modified xsi:type="dcterms:W3CDTF">2026-04-09T05:16:53Z</dcterms:modified>
</cp:coreProperties>
</file>